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93" r:id="rId2"/>
    <p:sldId id="294" r:id="rId3"/>
    <p:sldId id="263" r:id="rId4"/>
    <p:sldId id="259" r:id="rId5"/>
    <p:sldId id="286" r:id="rId6"/>
    <p:sldId id="281" r:id="rId7"/>
    <p:sldId id="257" r:id="rId8"/>
    <p:sldId id="261" r:id="rId9"/>
    <p:sldId id="287" r:id="rId10"/>
    <p:sldId id="289" r:id="rId11"/>
    <p:sldId id="262" r:id="rId12"/>
    <p:sldId id="267" r:id="rId13"/>
    <p:sldId id="279" r:id="rId14"/>
    <p:sldId id="277" r:id="rId15"/>
    <p:sldId id="273" r:id="rId16"/>
    <p:sldId id="266" r:id="rId17"/>
    <p:sldId id="288" r:id="rId18"/>
    <p:sldId id="264" r:id="rId19"/>
    <p:sldId id="260" r:id="rId20"/>
    <p:sldId id="265" r:id="rId21"/>
    <p:sldId id="276" r:id="rId22"/>
    <p:sldId id="269" r:id="rId23"/>
    <p:sldId id="271" r:id="rId24"/>
    <p:sldId id="282" r:id="rId25"/>
    <p:sldId id="274" r:id="rId26"/>
    <p:sldId id="284" r:id="rId27"/>
    <p:sldId id="258" r:id="rId28"/>
    <p:sldId id="280" r:id="rId29"/>
    <p:sldId id="278" r:id="rId30"/>
    <p:sldId id="270" r:id="rId31"/>
    <p:sldId id="292" r:id="rId32"/>
    <p:sldId id="291" r:id="rId33"/>
    <p:sldId id="268" r:id="rId34"/>
    <p:sldId id="290" r:id="rId35"/>
    <p:sldId id="295" r:id="rId36"/>
    <p:sldId id="285"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00" autoAdjust="0"/>
    <p:restoredTop sz="94660"/>
  </p:normalViewPr>
  <p:slideViewPr>
    <p:cSldViewPr>
      <p:cViewPr>
        <p:scale>
          <a:sx n="66" d="100"/>
          <a:sy n="66" d="100"/>
        </p:scale>
        <p:origin x="-162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6A6B5F1-F72B-4D39-A8A5-79E060ADB282}" type="datetimeFigureOut">
              <a:rPr lang="ar-IQ" smtClean="0"/>
              <a:pPr/>
              <a:t>28/07/1443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E370C68-2840-48CB-84B0-8D79EA040778}" type="slidenum">
              <a:rPr lang="ar-IQ" smtClean="0"/>
              <a:pPr/>
              <a:t>‹#›</a:t>
            </a:fld>
            <a:endParaRPr lang="ar-IQ"/>
          </a:p>
        </p:txBody>
      </p:sp>
    </p:spTree>
    <p:extLst>
      <p:ext uri="{BB962C8B-B14F-4D97-AF65-F5344CB8AC3E}">
        <p14:creationId xmlns:p14="http://schemas.microsoft.com/office/powerpoint/2010/main" val="1219950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E370C68-2840-48CB-84B0-8D79EA040778}" type="slidenum">
              <a:rPr lang="ar-IQ" smtClean="0"/>
              <a:pPr/>
              <a:t>22</a:t>
            </a:fld>
            <a:endParaRPr lang="ar-IQ"/>
          </a:p>
        </p:txBody>
      </p:sp>
    </p:spTree>
    <p:extLst>
      <p:ext uri="{BB962C8B-B14F-4D97-AF65-F5344CB8AC3E}">
        <p14:creationId xmlns:p14="http://schemas.microsoft.com/office/powerpoint/2010/main" val="48820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284479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62707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56040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101952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396503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305413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270032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30645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326292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355882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EC70D31-5A66-46C4-A98D-ECF1CE60B639}" type="datetimeFigureOut">
              <a:rPr lang="ar-IQ" smtClean="0"/>
              <a:pPr/>
              <a:t>28/07/1443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5526ED8-2C22-47C6-9575-E3D3A7B94211}" type="slidenum">
              <a:rPr lang="ar-IQ" smtClean="0"/>
              <a:pPr/>
              <a:t>‹#›</a:t>
            </a:fld>
            <a:endParaRPr lang="ar-IQ"/>
          </a:p>
        </p:txBody>
      </p:sp>
    </p:spTree>
    <p:extLst>
      <p:ext uri="{BB962C8B-B14F-4D97-AF65-F5344CB8AC3E}">
        <p14:creationId xmlns:p14="http://schemas.microsoft.com/office/powerpoint/2010/main" val="110076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EC70D31-5A66-46C4-A98D-ECF1CE60B639}" type="datetimeFigureOut">
              <a:rPr lang="ar-IQ" smtClean="0"/>
              <a:pPr/>
              <a:t>28/07/1443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526ED8-2C22-47C6-9575-E3D3A7B94211}" type="slidenum">
              <a:rPr lang="ar-IQ" smtClean="0"/>
              <a:pPr/>
              <a:t>‹#›</a:t>
            </a:fld>
            <a:endParaRPr lang="ar-IQ"/>
          </a:p>
        </p:txBody>
      </p:sp>
    </p:spTree>
    <p:extLst>
      <p:ext uri="{BB962C8B-B14F-4D97-AF65-F5344CB8AC3E}">
        <p14:creationId xmlns:p14="http://schemas.microsoft.com/office/powerpoint/2010/main" val="257133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916832"/>
            <a:ext cx="7772400" cy="3456384"/>
          </a:xfrm>
        </p:spPr>
        <p:txBody>
          <a:bodyPr>
            <a:normAutofit fontScale="90000"/>
          </a:bodyPr>
          <a:lstStyle/>
          <a:p>
            <a:r>
              <a:rPr lang="ar-IQ" b="1" dirty="0" smtClean="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rPr>
              <a:t/>
            </a:r>
            <a:br>
              <a:rPr lang="ar-IQ" b="1" dirty="0" smtClean="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rPr>
            </a:br>
            <a:r>
              <a:rPr lang="ar-IQ"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br>
              <a:rPr lang="ar-IQ"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IQ"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ar-IQ"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IQ" dirty="0" smtClean="0">
                <a:latin typeface="Andalus" panose="02020603050405020304" pitchFamily="18" charset="-78"/>
                <a:cs typeface="Andalus" panose="02020603050405020304" pitchFamily="18" charset="-78"/>
              </a:rPr>
              <a:t> </a:t>
            </a:r>
            <a:r>
              <a:rPr lang="ar-IQ" sz="3600" dirty="0" smtClean="0">
                <a:latin typeface="Andalus" panose="02020603050405020304" pitchFamily="18" charset="-78"/>
                <a:cs typeface="Andalus" panose="02020603050405020304" pitchFamily="18" charset="-78"/>
              </a:rPr>
              <a:t>بسم الله الرحمن الرحيم</a:t>
            </a:r>
            <a:r>
              <a:rPr lang="ar-IQ" dirty="0" smtClean="0">
                <a:latin typeface="Andalus" panose="02020603050405020304" pitchFamily="18" charset="-78"/>
                <a:cs typeface="Andalus" panose="02020603050405020304" pitchFamily="18" charset="-78"/>
              </a:rPr>
              <a:t/>
            </a:r>
            <a:br>
              <a:rPr lang="ar-IQ" dirty="0" smtClean="0">
                <a:latin typeface="Andalus" panose="02020603050405020304" pitchFamily="18" charset="-78"/>
                <a:cs typeface="Andalus" panose="02020603050405020304" pitchFamily="18" charset="-78"/>
              </a:rPr>
            </a:br>
            <a:r>
              <a:rPr lang="ar-IQ" dirty="0" smtClean="0">
                <a:latin typeface="Andalus" panose="02020603050405020304" pitchFamily="18" charset="-78"/>
                <a:cs typeface="Andalus" panose="02020603050405020304" pitchFamily="18" charset="-78"/>
              </a:rPr>
              <a:t> </a:t>
            </a:r>
            <a:r>
              <a:rPr lang="ar-IQ"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ar-IQ" sz="20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rPr>
              <a:t>محاضرات علم الوراثة </a:t>
            </a:r>
            <a:r>
              <a:rPr lang="en-US" sz="20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Genetics</a:t>
            </a:r>
            <a:r>
              <a:rPr lang="ar-IQ" sz="20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
            </a:r>
            <a:br>
              <a:rPr lang="ar-IQ" sz="20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br>
            <a:r>
              <a:rPr lang="ar-IQ"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تركيب الكروموسوم</a:t>
            </a:r>
            <a:r>
              <a:rPr lang="en-US"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 chromosome  structure</a:t>
            </a:r>
            <a:r>
              <a:rPr lang="ar-IQ"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ar-IQ"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IQ"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ar-IQ"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المرحلة </a:t>
            </a:r>
            <a:r>
              <a:rPr lang="ar-IQ"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الثالثة – قسم علوم الحياة</a:t>
            </a:r>
            <a:br>
              <a:rPr lang="ar-IQ"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US" sz="2000"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ar-IQ"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IQ"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ar-IQ" sz="22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rPr>
              <a:t/>
            </a:r>
            <a:br>
              <a:rPr lang="ar-IQ" sz="22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rPr>
            </a:br>
            <a:endParaRPr lang="ar-IQ" b="1" dirty="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endParaRPr>
          </a:p>
        </p:txBody>
      </p:sp>
      <p:sp>
        <p:nvSpPr>
          <p:cNvPr id="3" name="عنوان فرعي 2"/>
          <p:cNvSpPr>
            <a:spLocks noGrp="1"/>
          </p:cNvSpPr>
          <p:nvPr>
            <p:ph type="subTitle" idx="1"/>
          </p:nvPr>
        </p:nvSpPr>
        <p:spPr>
          <a:xfrm>
            <a:off x="611560" y="5733256"/>
            <a:ext cx="7488832" cy="648072"/>
          </a:xfrm>
        </p:spPr>
        <p:txBody>
          <a:bodyPr>
            <a:normAutofit fontScale="25000" lnSpcReduction="20000"/>
          </a:bodyPr>
          <a:lstStyle/>
          <a:p>
            <a:endParaRPr lang="ar-IQ" sz="40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a:p>
            <a:r>
              <a:rPr lang="ar-IQ" sz="12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أ.م.د.</a:t>
            </a:r>
            <a:r>
              <a:rPr lang="ar-IQ" sz="1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ar-IQ" sz="12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حسنه عامر </a:t>
            </a:r>
            <a:r>
              <a:rPr lang="ar-IQ" sz="12800" b="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مهوس</a:t>
            </a:r>
            <a:r>
              <a:rPr lang="ar-IQ" sz="12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p>
          <a:p>
            <a:r>
              <a:rPr lang="ar-IQ" sz="7200"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قسم علوم الحياة - كلية تربية </a:t>
            </a:r>
            <a:r>
              <a:rPr lang="ar-IQ" sz="7200" b="1" dirty="0" err="1"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القرنة</a:t>
            </a:r>
            <a:r>
              <a:rPr lang="ar-IQ" sz="7200"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 جامعة البصرة</a:t>
            </a:r>
          </a:p>
          <a:p>
            <a:r>
              <a:rPr lang="ar-IQ"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endParaRPr lang="ar-IQ" dirty="0">
              <a:solidFill>
                <a:schemeClr val="tx2">
                  <a:lumMod val="60000"/>
                  <a:lumOff val="40000"/>
                </a:schemeClr>
              </a:solidFill>
            </a:endParaRPr>
          </a:p>
        </p:txBody>
      </p:sp>
      <p:pic>
        <p:nvPicPr>
          <p:cNvPr id="5" name="صورة 4" descr="download.jpeg.jpg"/>
          <p:cNvPicPr/>
          <p:nvPr/>
        </p:nvPicPr>
        <p:blipFill>
          <a:blip r:embed="rId2" cstate="print"/>
          <a:stretch>
            <a:fillRect/>
          </a:stretch>
        </p:blipFill>
        <p:spPr>
          <a:xfrm>
            <a:off x="7596336" y="332656"/>
            <a:ext cx="1240294" cy="1368151"/>
          </a:xfrm>
          <a:prstGeom prst="rect">
            <a:avLst/>
          </a:prstGeom>
          <a:ln>
            <a:noFill/>
          </a:ln>
          <a:effectLst>
            <a:outerShdw blurRad="292100" dist="139700" dir="2700000" algn="tl" rotWithShape="0">
              <a:srgbClr val="333333">
                <a:alpha val="65000"/>
              </a:srgbClr>
            </a:outerShdw>
          </a:effectLst>
        </p:spPr>
      </p:pic>
      <p:pic>
        <p:nvPicPr>
          <p:cNvPr id="7" name="Picture 2" descr="C:\Users\مكتب الشمس\Desktop\شعار.jpg"/>
          <p:cNvPicPr>
            <a:picLocks noChangeAspect="1" noChangeArrowheads="1"/>
          </p:cNvPicPr>
          <p:nvPr/>
        </p:nvPicPr>
        <p:blipFill>
          <a:blip r:embed="rId3" cstate="print"/>
          <a:srcRect/>
          <a:stretch>
            <a:fillRect/>
          </a:stretch>
        </p:blipFill>
        <p:spPr bwMode="auto">
          <a:xfrm>
            <a:off x="323528" y="188640"/>
            <a:ext cx="1550347" cy="1556792"/>
          </a:xfrm>
          <a:prstGeom prst="rect">
            <a:avLst/>
          </a:prstGeom>
          <a:noFill/>
        </p:spPr>
      </p:pic>
      <p:pic>
        <p:nvPicPr>
          <p:cNvPr id="8" name="Picture 2" descr="C:\Users\مكتب الشمس\Desktop\628401_602986_ans.png"/>
          <p:cNvPicPr>
            <a:picLocks noChangeAspect="1" noChangeArrowheads="1"/>
          </p:cNvPicPr>
          <p:nvPr/>
        </p:nvPicPr>
        <p:blipFill>
          <a:blip r:embed="rId4" cstate="print"/>
          <a:srcRect/>
          <a:stretch>
            <a:fillRect/>
          </a:stretch>
        </p:blipFill>
        <p:spPr bwMode="auto">
          <a:xfrm>
            <a:off x="323528" y="4077072"/>
            <a:ext cx="2520280" cy="1728191"/>
          </a:xfrm>
          <a:prstGeom prst="rect">
            <a:avLst/>
          </a:prstGeom>
          <a:noFill/>
        </p:spPr>
      </p:pic>
      <p:pic>
        <p:nvPicPr>
          <p:cNvPr id="9" name="Picture 2" descr="C:\Users\ahmed\Desktop\images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548680"/>
            <a:ext cx="4896544" cy="139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87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مستويات التنظيم الدقيق </a:t>
            </a:r>
            <a:r>
              <a:rPr lang="ar-IQ" b="1" dirty="0" err="1"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لل</a:t>
            </a:r>
            <a:r>
              <a:rPr lang="en-US"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DNA</a:t>
            </a:r>
            <a:endParaRPr lang="ar-IQ" dirty="0"/>
          </a:p>
        </p:txBody>
      </p:sp>
      <p:pic>
        <p:nvPicPr>
          <p:cNvPr id="4098" name="Picture 2" descr="C:\Users\مكتب الشمس\Desktop\dna-organization-or-genetic-makeup-in-prokaryotic-and-eukaryotic-systems-35-638.jpg"/>
          <p:cNvPicPr>
            <a:picLocks noGrp="1" noChangeAspect="1" noChangeArrowheads="1"/>
          </p:cNvPicPr>
          <p:nvPr>
            <p:ph idx="1"/>
          </p:nvPr>
        </p:nvPicPr>
        <p:blipFill>
          <a:blip r:embed="rId2" cstate="print"/>
          <a:srcRect/>
          <a:stretch>
            <a:fillRect/>
          </a:stretch>
        </p:blipFill>
        <p:spPr bwMode="auto">
          <a:xfrm>
            <a:off x="179512" y="1196752"/>
            <a:ext cx="8964488" cy="5400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مستويات التنظيم الدقيق لل</a:t>
            </a:r>
            <a:r>
              <a:rPr lang="en-US"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DNA</a:t>
            </a:r>
            <a:endParaRPr lang="ar-IQ"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57200" y="6021288"/>
            <a:ext cx="82352" cy="104875"/>
          </a:xfrm>
        </p:spPr>
        <p:txBody>
          <a:bodyPr>
            <a:normAutofit fontScale="25000" lnSpcReduction="20000"/>
          </a:bodyPr>
          <a:lstStyle/>
          <a:p>
            <a:endParaRPr lang="ar-IQ" dirty="0"/>
          </a:p>
        </p:txBody>
      </p:sp>
      <p:pic>
        <p:nvPicPr>
          <p:cNvPr id="4" name="صورة 3" descr="لتنظيم الدقيق والتكثيف للدنا.jpg"/>
          <p:cNvPicPr/>
          <p:nvPr/>
        </p:nvPicPr>
        <p:blipFill>
          <a:blip r:embed="rId2" cstate="print"/>
          <a:stretch>
            <a:fillRect/>
          </a:stretch>
        </p:blipFill>
        <p:spPr>
          <a:xfrm>
            <a:off x="0" y="1268760"/>
            <a:ext cx="9144000" cy="5472608"/>
          </a:xfrm>
          <a:prstGeom prst="rect">
            <a:avLst/>
          </a:prstGeom>
        </p:spPr>
      </p:pic>
    </p:spTree>
    <p:extLst>
      <p:ext uri="{BB962C8B-B14F-4D97-AF65-F5344CB8AC3E}">
        <p14:creationId xmlns:p14="http://schemas.microsoft.com/office/powerpoint/2010/main" val="3586212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tx2">
                    <a:lumMod val="20000"/>
                    <a:lumOff val="80000"/>
                  </a:schemeClr>
                </a:solidFill>
                <a:effectLst>
                  <a:outerShdw blurRad="41275" dist="20320" dir="1800000" algn="tl" rotWithShape="0">
                    <a:srgbClr val="000000">
                      <a:alpha val="40000"/>
                    </a:srgbClr>
                  </a:outerShdw>
                </a:effectLst>
              </a:rPr>
              <a:t>التركيب النموذجي للكروموسوم</a:t>
            </a:r>
            <a:endParaRPr lang="ar-IQ" b="1" dirty="0">
              <a:ln w="12700">
                <a:solidFill>
                  <a:schemeClr val="tx2">
                    <a:satMod val="155000"/>
                  </a:schemeClr>
                </a:solidFill>
                <a:prstDash val="solid"/>
              </a:ln>
              <a:solidFill>
                <a:schemeClr val="tx2">
                  <a:lumMod val="20000"/>
                  <a:lumOff val="80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normAutofit fontScale="85000" lnSpcReduction="10000"/>
          </a:bodyPr>
          <a:lstStyle/>
          <a:p>
            <a:pPr algn="just"/>
            <a:r>
              <a:rPr lang="ar-IQ" dirty="0" smtClean="0"/>
              <a:t>يحتوي </a:t>
            </a:r>
            <a:r>
              <a:rPr lang="ar-IQ" dirty="0"/>
              <a:t>كل كروموسوم على نقطة تخصر </a:t>
            </a:r>
            <a:r>
              <a:rPr lang="ar-IQ" dirty="0" smtClean="0"/>
              <a:t>اولي </a:t>
            </a:r>
            <a:r>
              <a:rPr lang="en-US" u="sng" dirty="0" smtClean="0"/>
              <a:t>Primary </a:t>
            </a:r>
            <a:r>
              <a:rPr lang="en-US" u="sng" dirty="0"/>
              <a:t>constriction</a:t>
            </a:r>
            <a:r>
              <a:rPr lang="ar-IQ" u="sng" dirty="0"/>
              <a:t> </a:t>
            </a:r>
            <a:r>
              <a:rPr lang="ar-IQ" dirty="0" smtClean="0"/>
              <a:t>تسمى </a:t>
            </a:r>
            <a:r>
              <a:rPr lang="ar-IQ" dirty="0"/>
              <a:t>سنترومير </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Centromeres </a:t>
            </a:r>
            <a:r>
              <a:rPr lang="ar-IQ" dirty="0" smtClean="0"/>
              <a:t>، </a:t>
            </a:r>
            <a:r>
              <a:rPr lang="ar-IQ" dirty="0"/>
              <a:t>والتي تقسم الكروموسوم إلى قسمين </a:t>
            </a:r>
            <a:r>
              <a:rPr lang="ar-IQ" dirty="0"/>
              <a:t>، </a:t>
            </a:r>
            <a:r>
              <a:rPr lang="ar-IQ" dirty="0" smtClean="0"/>
              <a:t>اذ يتكون </a:t>
            </a:r>
            <a:r>
              <a:rPr lang="ar-IQ" dirty="0"/>
              <a:t>كل كروموسوم من كروماتيدين  </a:t>
            </a:r>
            <a:r>
              <a:rPr lang="en-US"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Chromatides</a:t>
            </a:r>
            <a:r>
              <a:rPr lang="ar-IQ"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ar-IQ" dirty="0"/>
              <a:t>يمثلان اذرع الكروموسوم "أذرع </a:t>
            </a:r>
            <a:r>
              <a:rPr lang="en-US" dirty="0"/>
              <a:t>arms</a:t>
            </a:r>
            <a:r>
              <a:rPr lang="ar-IQ" dirty="0"/>
              <a:t>". </a:t>
            </a:r>
            <a:r>
              <a:rPr lang="ar-IQ" dirty="0" smtClean="0"/>
              <a:t> </a:t>
            </a:r>
            <a:endParaRPr lang="ar-IQ" dirty="0"/>
          </a:p>
          <a:p>
            <a:pPr algn="just"/>
            <a:r>
              <a:rPr lang="ar-IQ" dirty="0" smtClean="0"/>
              <a:t> يُسمى </a:t>
            </a:r>
            <a:r>
              <a:rPr lang="ar-IQ" dirty="0"/>
              <a:t>الذراع القصيرة للكروموسوم </a:t>
            </a:r>
            <a:r>
              <a:rPr lang="en-US"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p</a:t>
            </a:r>
            <a:r>
              <a:rPr lang="en-US" dirty="0"/>
              <a:t> </a:t>
            </a:r>
            <a:r>
              <a:rPr lang="ar-IQ" dirty="0" smtClean="0"/>
              <a:t> "الذراع</a:t>
            </a:r>
            <a:r>
              <a:rPr lang="en-US" dirty="0" smtClean="0"/>
              <a:t>p </a:t>
            </a:r>
            <a:r>
              <a:rPr lang="ar-IQ" dirty="0" smtClean="0"/>
              <a:t> </a:t>
            </a:r>
            <a:r>
              <a:rPr lang="en-US" dirty="0" smtClean="0"/>
              <a:t> " </a:t>
            </a:r>
            <a:r>
              <a:rPr lang="ar-IQ" dirty="0"/>
              <a:t>يُسمى الذراع الطويل </a:t>
            </a:r>
            <a:r>
              <a:rPr lang="ar-IQ" dirty="0" smtClean="0"/>
              <a:t>للكروموسوم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q</a:t>
            </a:r>
            <a:r>
              <a:rPr lang="ar-IQ" dirty="0" smtClean="0"/>
              <a:t> «</a:t>
            </a:r>
            <a:r>
              <a:rPr lang="en-US" dirty="0" smtClean="0"/>
              <a:t>q</a:t>
            </a:r>
            <a:r>
              <a:rPr lang="ar-IQ" dirty="0" smtClean="0"/>
              <a:t>ذراع </a:t>
            </a:r>
            <a:r>
              <a:rPr lang="en-US" dirty="0" smtClean="0"/>
              <a:t>“</a:t>
            </a:r>
            <a:r>
              <a:rPr lang="ar-IQ" dirty="0" smtClean="0"/>
              <a:t>.</a:t>
            </a:r>
            <a:r>
              <a:rPr lang="ar-IQ" dirty="0"/>
              <a:t> </a:t>
            </a:r>
            <a:r>
              <a:rPr lang="ar-IQ" dirty="0" smtClean="0"/>
              <a:t>كما </a:t>
            </a:r>
            <a:r>
              <a:rPr lang="ar-IQ" dirty="0"/>
              <a:t>توجد مناطق تخصر </a:t>
            </a:r>
            <a:r>
              <a:rPr lang="ar-IQ" dirty="0" smtClean="0"/>
              <a:t>ثانوي </a:t>
            </a:r>
            <a:r>
              <a:rPr lang="en-US" dirty="0" smtClean="0"/>
              <a:t> constriction</a:t>
            </a:r>
            <a:r>
              <a:rPr lang="ar-IQ" dirty="0" smtClean="0"/>
              <a:t> </a:t>
            </a:r>
            <a:r>
              <a:rPr lang="en-US" dirty="0"/>
              <a:t>Secondary</a:t>
            </a:r>
            <a:r>
              <a:rPr lang="ar-IQ" dirty="0"/>
              <a:t> في نهايات بعض الكروموسومات تترك فيها مناطق تسمى بالتوابع </a:t>
            </a:r>
            <a:r>
              <a:rPr lang="en-US" b="1" dirty="0" smtClean="0">
                <a:ln w="12700">
                  <a:solidFill>
                    <a:schemeClr val="tx2">
                      <a:satMod val="155000"/>
                    </a:schemeClr>
                  </a:solidFill>
                  <a:prstDash val="solid"/>
                </a:ln>
                <a:solidFill>
                  <a:schemeClr val="accent2">
                    <a:lumMod val="40000"/>
                    <a:lumOff val="60000"/>
                  </a:schemeClr>
                </a:solidFill>
                <a:effectLst>
                  <a:outerShdw blurRad="41275" dist="20320" dir="1800000" algn="tl" rotWithShape="0">
                    <a:srgbClr val="000000">
                      <a:alpha val="40000"/>
                    </a:srgbClr>
                  </a:outerShdw>
                </a:effectLst>
              </a:rPr>
              <a:t>Satellite</a:t>
            </a:r>
            <a:r>
              <a:rPr lang="ar-IQ" b="1" dirty="0" smtClean="0">
                <a:ln w="12700">
                  <a:solidFill>
                    <a:schemeClr val="tx2">
                      <a:satMod val="155000"/>
                    </a:schemeClr>
                  </a:solidFill>
                  <a:prstDash val="solid"/>
                </a:ln>
                <a:solidFill>
                  <a:schemeClr val="accent2">
                    <a:lumMod val="40000"/>
                    <a:lumOff val="60000"/>
                  </a:schemeClr>
                </a:solidFill>
                <a:effectLst>
                  <a:outerShdw blurRad="41275" dist="20320" dir="1800000" algn="tl" rotWithShape="0">
                    <a:srgbClr val="000000">
                      <a:alpha val="40000"/>
                    </a:srgbClr>
                  </a:outerShdw>
                </a:effectLst>
              </a:rPr>
              <a:t> </a:t>
            </a:r>
            <a:r>
              <a:rPr lang="ar-IQ" dirty="0" smtClean="0"/>
              <a:t>. كما موجود في بعض كريات الدم البيضاء الحبيبية , والتي تسمى بعصا الطبل </a:t>
            </a:r>
            <a:r>
              <a:rPr lang="en-US" dirty="0" smtClean="0"/>
              <a:t>drum stick </a:t>
            </a:r>
            <a:r>
              <a:rPr lang="ar-IQ" dirty="0" smtClean="0"/>
              <a:t>.</a:t>
            </a:r>
            <a:r>
              <a:rPr lang="ar-IQ" dirty="0"/>
              <a:t> </a:t>
            </a:r>
            <a:endParaRPr lang="ar-IQ" dirty="0" smtClean="0"/>
          </a:p>
          <a:p>
            <a:pPr algn="just"/>
            <a:r>
              <a:rPr lang="ar-IQ" dirty="0" smtClean="0"/>
              <a:t>تسمى </a:t>
            </a:r>
            <a:r>
              <a:rPr lang="ar-IQ" dirty="0"/>
              <a:t>المناطق الطرفية للكروموسوم تيلومير</a:t>
            </a:r>
            <a:r>
              <a:rPr lang="en-US" dirty="0"/>
              <a:t>. </a:t>
            </a:r>
            <a:r>
              <a:rPr lang="en-US"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Telomere </a:t>
            </a:r>
            <a:endParaRPr lang="en-US" dirty="0" smtClean="0">
              <a:solidFill>
                <a:schemeClr val="accent6"/>
              </a:solidFill>
            </a:endParaRPr>
          </a:p>
          <a:p>
            <a:pPr algn="just"/>
            <a:endParaRPr lang="ar-IQ" dirty="0"/>
          </a:p>
        </p:txBody>
      </p:sp>
    </p:spTree>
    <p:extLst>
      <p:ext uri="{BB962C8B-B14F-4D97-AF65-F5344CB8AC3E}">
        <p14:creationId xmlns:p14="http://schemas.microsoft.com/office/powerpoint/2010/main" val="1003477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9218" name="Picture 2" descr="C:\Users\ahmed\Desktop\images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640"/>
            <a:ext cx="8964488" cy="666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674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7170" name="Picture 2" descr="C:\Users\ahmed\Desktop\main-qimg-328b596bb8638daed3f89def8e00dd2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89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3074" name="Picture 2" descr="C:\Users\ahmed\Desktop\استخلاص دنا\chromosome-terminology-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47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ln w="12700">
                  <a:solidFill>
                    <a:schemeClr val="tx2">
                      <a:satMod val="155000"/>
                    </a:schemeClr>
                  </a:solidFill>
                  <a:prstDash val="solid"/>
                </a:ln>
                <a:solidFill>
                  <a:schemeClr val="accent2">
                    <a:lumMod val="20000"/>
                    <a:lumOff val="80000"/>
                  </a:schemeClr>
                </a:solidFill>
                <a:effectLst>
                  <a:outerShdw blurRad="41275" dist="20320" dir="1800000" algn="tl" rotWithShape="0">
                    <a:srgbClr val="000000">
                      <a:alpha val="40000"/>
                    </a:srgbClr>
                  </a:outerShdw>
                </a:effectLst>
              </a:rPr>
              <a:t>هيكل ووظيفة </a:t>
            </a:r>
            <a:r>
              <a:rPr lang="ar-IQ" b="1" dirty="0" smtClean="0">
                <a:ln w="12700">
                  <a:solidFill>
                    <a:schemeClr val="tx2">
                      <a:satMod val="155000"/>
                    </a:schemeClr>
                  </a:solidFill>
                  <a:prstDash val="solid"/>
                </a:ln>
                <a:solidFill>
                  <a:schemeClr val="accent2">
                    <a:lumMod val="20000"/>
                    <a:lumOff val="80000"/>
                  </a:schemeClr>
                </a:solidFill>
                <a:effectLst>
                  <a:outerShdw blurRad="41275" dist="20320" dir="1800000" algn="tl" rotWithShape="0">
                    <a:srgbClr val="000000">
                      <a:alpha val="40000"/>
                    </a:srgbClr>
                  </a:outerShdw>
                </a:effectLst>
              </a:rPr>
              <a:t>السنترومير</a:t>
            </a:r>
            <a:r>
              <a:rPr lang="ar-IQ" dirty="0"/>
              <a:t/>
            </a:r>
            <a:br>
              <a:rPr lang="ar-IQ" dirty="0"/>
            </a:br>
            <a:endParaRPr lang="ar-IQ" dirty="0"/>
          </a:p>
        </p:txBody>
      </p:sp>
      <p:sp>
        <p:nvSpPr>
          <p:cNvPr id="3" name="عنصر نائب للمحتوى 2"/>
          <p:cNvSpPr>
            <a:spLocks noGrp="1"/>
          </p:cNvSpPr>
          <p:nvPr>
            <p:ph idx="1"/>
          </p:nvPr>
        </p:nvSpPr>
        <p:spPr>
          <a:xfrm>
            <a:off x="323528" y="980728"/>
            <a:ext cx="8352928" cy="5400600"/>
          </a:xfrm>
        </p:spPr>
        <p:txBody>
          <a:bodyPr>
            <a:noAutofit/>
          </a:bodyPr>
          <a:lstStyle/>
          <a:p>
            <a:pPr algn="just"/>
            <a:r>
              <a:rPr lang="ar-IQ" sz="2800" dirty="0"/>
              <a:t>إن موقع السنترومير على كل كروموسوم يعطي الكروموسوم شكله المميز ، ويمكن استخدامه للمساعدة في وصف موقع جينات معينة</a:t>
            </a:r>
            <a:r>
              <a:rPr lang="ar-IQ" sz="2800" dirty="0" smtClean="0"/>
              <a:t>.</a:t>
            </a:r>
          </a:p>
          <a:p>
            <a:pPr algn="just"/>
            <a:r>
              <a:rPr lang="ar-IQ" sz="2800" dirty="0" smtClean="0"/>
              <a:t>يمتلك السنترمير</a:t>
            </a:r>
            <a:r>
              <a:rPr lang="ar-IQ" sz="2800" dirty="0" smtClean="0"/>
              <a:t> اهمية بالغة في عملية الانقسام والفصل بين الكروماتيدات الشقيقة .</a:t>
            </a:r>
            <a:endParaRPr lang="ar-IQ" sz="2800" dirty="0"/>
          </a:p>
          <a:p>
            <a:pPr algn="just"/>
            <a:r>
              <a:rPr lang="ar-IQ" sz="2800" dirty="0" smtClean="0"/>
              <a:t>اذ يتكون </a:t>
            </a:r>
            <a:r>
              <a:rPr lang="en-US" sz="2800" dirty="0" smtClean="0"/>
              <a:t> </a:t>
            </a:r>
            <a:r>
              <a:rPr lang="en-US" sz="2800" b="1" dirty="0" smtClean="0">
                <a:ln w="18000">
                  <a:solidFill>
                    <a:schemeClr val="accent2">
                      <a:satMod val="140000"/>
                    </a:schemeClr>
                  </a:solidFill>
                  <a:prstDash val="solid"/>
                  <a:miter lim="800000"/>
                </a:ln>
                <a:solidFill>
                  <a:schemeClr val="tx2">
                    <a:lumMod val="20000"/>
                    <a:lumOff val="80000"/>
                  </a:schemeClr>
                </a:solidFill>
                <a:effectLst>
                  <a:outerShdw blurRad="25500" dist="23000" dir="7020000" algn="tl">
                    <a:srgbClr val="000000">
                      <a:alpha val="50000"/>
                    </a:srgbClr>
                  </a:outerShdw>
                </a:effectLst>
              </a:rPr>
              <a:t>Centromeres </a:t>
            </a:r>
            <a:r>
              <a:rPr lang="ar-IQ" sz="2800" b="1" dirty="0" smtClean="0">
                <a:ln w="18000">
                  <a:solidFill>
                    <a:schemeClr val="accent2">
                      <a:satMod val="140000"/>
                    </a:schemeClr>
                  </a:solidFill>
                  <a:prstDash val="solid"/>
                  <a:miter lim="800000"/>
                </a:ln>
                <a:solidFill>
                  <a:schemeClr val="tx2">
                    <a:lumMod val="20000"/>
                    <a:lumOff val="80000"/>
                  </a:schemeClr>
                </a:solidFill>
                <a:effectLst>
                  <a:outerShdw blurRad="25500" dist="23000" dir="7020000" algn="tl">
                    <a:srgbClr val="000000">
                      <a:alpha val="50000"/>
                    </a:srgbClr>
                  </a:outerShdw>
                </a:effectLst>
              </a:rPr>
              <a:t>بالاضافة</a:t>
            </a:r>
            <a:r>
              <a:rPr lang="ar-IQ" sz="2800" dirty="0" smtClean="0"/>
              <a:t> للحامض </a:t>
            </a:r>
            <a:r>
              <a:rPr lang="ar-IQ" sz="2800" dirty="0"/>
              <a:t>النووي </a:t>
            </a:r>
            <a:r>
              <a:rPr lang="ar-IQ" sz="2800" dirty="0" smtClean="0"/>
              <a:t>, من </a:t>
            </a:r>
            <a:r>
              <a:rPr lang="ar-IQ" sz="2800" dirty="0"/>
              <a:t>مجموعة معقدة من </a:t>
            </a:r>
            <a:r>
              <a:rPr lang="ar-IQ" sz="2800" dirty="0" smtClean="0"/>
              <a:t>البروتينات, </a:t>
            </a:r>
            <a:r>
              <a:rPr lang="ar-IQ" sz="2800" dirty="0" smtClean="0"/>
              <a:t>تسمى </a:t>
            </a:r>
            <a:r>
              <a:rPr lang="en-US" sz="2800" b="1" dirty="0"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rPr>
              <a:t>Kinetochore</a:t>
            </a:r>
            <a:r>
              <a:rPr lang="ar-IQ" sz="2800" b="1" dirty="0"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rPr>
              <a:t> </a:t>
            </a:r>
            <a:r>
              <a:rPr lang="ar-IQ" sz="2800" dirty="0" smtClean="0"/>
              <a:t>وهي </a:t>
            </a:r>
            <a:r>
              <a:rPr lang="ar-IQ" sz="2800" dirty="0"/>
              <a:t>ضرورية لتقسيم الخلايا وضمان الفصل الدقيق </a:t>
            </a:r>
            <a:r>
              <a:rPr lang="ar-IQ" sz="2800" dirty="0" smtClean="0"/>
              <a:t>للكروموسومات اثناء عملية الانقسام اذ ترتبط خيوط المغزل بهذه المنطقة مسببة سحب وفصل الكروماتيدات عن بعضها البعض .  </a:t>
            </a:r>
          </a:p>
          <a:p>
            <a:pPr algn="just"/>
            <a:r>
              <a:rPr lang="ar-IQ" sz="2800" dirty="0" smtClean="0"/>
              <a:t>لقد أثبتت </a:t>
            </a:r>
            <a:r>
              <a:rPr lang="ar-IQ" sz="2800" dirty="0"/>
              <a:t>الدراسات أن الكروموسومات التي لا تحتوي على سنتروميرات تفصل بشكل عشوائي وتضيع في النهاية من الخلايا. </a:t>
            </a:r>
            <a:endParaRPr lang="ar-IQ" sz="2800" dirty="0" smtClean="0"/>
          </a:p>
          <a:p>
            <a:pPr algn="just"/>
            <a:r>
              <a:rPr lang="ar-IQ" sz="2800" dirty="0"/>
              <a:t>و</a:t>
            </a:r>
            <a:r>
              <a:rPr lang="ar-IQ" sz="2800" dirty="0" smtClean="0"/>
              <a:t>في </a:t>
            </a:r>
            <a:r>
              <a:rPr lang="ar-IQ" sz="2800" dirty="0"/>
              <a:t>المقابل ، يمكن أن تخضع الكروموسومات التي تحتوي على سنتروميرات </a:t>
            </a:r>
            <a:r>
              <a:rPr lang="ar-IQ" sz="2800" dirty="0" smtClean="0"/>
              <a:t>متعددة الى  التفتت</a:t>
            </a:r>
            <a:r>
              <a:rPr lang="ar-IQ" sz="2800" dirty="0"/>
              <a:t>.</a:t>
            </a:r>
            <a:br>
              <a:rPr lang="ar-IQ" sz="2800" dirty="0"/>
            </a:br>
            <a:endParaRPr lang="ar-IQ" sz="2800" dirty="0"/>
          </a:p>
        </p:txBody>
      </p:sp>
    </p:spTree>
    <p:extLst>
      <p:ext uri="{BB962C8B-B14F-4D97-AF65-F5344CB8AC3E}">
        <p14:creationId xmlns:p14="http://schemas.microsoft.com/office/powerpoint/2010/main" val="1920335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8000">
                  <a:solidFill>
                    <a:schemeClr val="accent2">
                      <a:satMod val="140000"/>
                    </a:schemeClr>
                  </a:solidFill>
                  <a:prstDash val="solid"/>
                  <a:miter lim="800000"/>
                </a:ln>
                <a:solidFill>
                  <a:schemeClr val="tx2">
                    <a:lumMod val="40000"/>
                    <a:lumOff val="60000"/>
                  </a:schemeClr>
                </a:solidFill>
                <a:effectLst>
                  <a:outerShdw blurRad="25500" dist="23000" dir="7020000" algn="tl">
                    <a:srgbClr val="000000">
                      <a:alpha val="50000"/>
                    </a:srgbClr>
                  </a:outerShdw>
                </a:effectLst>
              </a:rPr>
              <a:t>Kinetochore</a:t>
            </a:r>
            <a:endParaRPr lang="ar-IQ" dirty="0"/>
          </a:p>
        </p:txBody>
      </p:sp>
      <p:pic>
        <p:nvPicPr>
          <p:cNvPr id="3074" name="Picture 2" descr="C:\Users\مكتب الشمس\Desktop\kinetochore-56a09b673df78cafdaa32fb4.jpg"/>
          <p:cNvPicPr>
            <a:picLocks noGrp="1" noChangeAspect="1" noChangeArrowheads="1"/>
          </p:cNvPicPr>
          <p:nvPr>
            <p:ph idx="1"/>
          </p:nvPr>
        </p:nvPicPr>
        <p:blipFill>
          <a:blip r:embed="rId2" cstate="print"/>
          <a:srcRect/>
          <a:stretch>
            <a:fillRect/>
          </a:stretch>
        </p:blipFill>
        <p:spPr bwMode="auto">
          <a:xfrm>
            <a:off x="323528" y="1340768"/>
            <a:ext cx="8568951" cy="51845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48680"/>
            <a:ext cx="8229600" cy="1728192"/>
          </a:xfrm>
        </p:spPr>
        <p:txBody>
          <a:bodyPr>
            <a:normAutofit fontScale="90000"/>
          </a:bodyPr>
          <a:lstStyle/>
          <a:p>
            <a:r>
              <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تصنيف </a:t>
            </a: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الكروموسومات </a:t>
            </a:r>
            <a:r>
              <a:rPr lang="en-US"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Chromosomes Classification</a:t>
            </a: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r>
            <a:b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b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انواع الكروموسومات</a:t>
            </a:r>
            <a:r>
              <a:rPr lang="en-US"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Types  of    Chromosomes</a:t>
            </a:r>
            <a:endParaRPr lang="ar-IQ" dirty="0"/>
          </a:p>
        </p:txBody>
      </p:sp>
      <p:sp>
        <p:nvSpPr>
          <p:cNvPr id="3" name="عنصر نائب للمحتوى 2"/>
          <p:cNvSpPr>
            <a:spLocks noGrp="1"/>
          </p:cNvSpPr>
          <p:nvPr>
            <p:ph idx="1"/>
          </p:nvPr>
        </p:nvSpPr>
        <p:spPr>
          <a:xfrm>
            <a:off x="457200" y="2924944"/>
            <a:ext cx="8229600" cy="3456384"/>
          </a:xfrm>
        </p:spPr>
        <p:txBody>
          <a:bodyPr>
            <a:normAutofit/>
          </a:bodyPr>
          <a:lstStyle/>
          <a:p>
            <a:r>
              <a:rPr lang="ar-IQ" sz="4800" dirty="0" smtClean="0"/>
              <a:t>تصنف  </a:t>
            </a:r>
            <a:r>
              <a:rPr lang="ar-IQ" sz="4800"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الكروموسومات الى عدة </a:t>
            </a:r>
            <a:r>
              <a:rPr lang="ar-IQ" sz="48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انواع </a:t>
            </a:r>
            <a:r>
              <a:rPr lang="ar-IQ" sz="4800" dirty="0" smtClean="0"/>
              <a:t>اعتمادا على </a:t>
            </a:r>
            <a:r>
              <a:rPr lang="ar-IQ" sz="4800" b="1" dirty="0" smtClean="0">
                <a:ln w="18000">
                  <a:solidFill>
                    <a:schemeClr val="accent2">
                      <a:satMod val="140000"/>
                    </a:schemeClr>
                  </a:solidFill>
                  <a:prstDash val="solid"/>
                  <a:miter lim="800000"/>
                </a:ln>
                <a:solidFill>
                  <a:schemeClr val="accent6">
                    <a:lumMod val="60000"/>
                    <a:lumOff val="40000"/>
                  </a:schemeClr>
                </a:solidFill>
                <a:effectLst>
                  <a:outerShdw blurRad="25500" dist="23000" dir="7020000" algn="tl">
                    <a:srgbClr val="000000">
                      <a:alpha val="50000"/>
                    </a:srgbClr>
                  </a:outerShdw>
                </a:effectLst>
              </a:rPr>
              <a:t>الشكل</a:t>
            </a:r>
            <a:r>
              <a:rPr lang="en-US" sz="4800" b="1" dirty="0" smtClean="0">
                <a:ln w="18000">
                  <a:solidFill>
                    <a:schemeClr val="accent2">
                      <a:satMod val="140000"/>
                    </a:schemeClr>
                  </a:solidFill>
                  <a:prstDash val="solid"/>
                  <a:miter lim="800000"/>
                </a:ln>
                <a:solidFill>
                  <a:schemeClr val="accent6">
                    <a:lumMod val="60000"/>
                    <a:lumOff val="40000"/>
                  </a:schemeClr>
                </a:solidFill>
                <a:effectLst>
                  <a:outerShdw blurRad="25500" dist="23000" dir="7020000" algn="tl">
                    <a:srgbClr val="000000">
                      <a:alpha val="50000"/>
                    </a:srgbClr>
                  </a:outerShdw>
                </a:effectLst>
              </a:rPr>
              <a:t> Shape</a:t>
            </a:r>
            <a:r>
              <a:rPr lang="en-US" sz="4800" dirty="0" smtClean="0"/>
              <a:t> </a:t>
            </a:r>
            <a:r>
              <a:rPr lang="ar-IQ" sz="4800" dirty="0" smtClean="0"/>
              <a:t>او </a:t>
            </a:r>
            <a:r>
              <a:rPr lang="ar-IQ" sz="4800" b="1" dirty="0" smtClean="0">
                <a:ln w="1270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rPr>
              <a:t>التركيب </a:t>
            </a:r>
            <a:r>
              <a:rPr lang="en-US" sz="4800" b="1" dirty="0">
                <a:ln w="12700">
                  <a:solidFill>
                    <a:schemeClr val="tx2">
                      <a:satMod val="155000"/>
                    </a:schemeClr>
                  </a:solidFill>
                  <a:prstDash val="solid"/>
                </a:ln>
                <a:solidFill>
                  <a:schemeClr val="accent3">
                    <a:lumMod val="40000"/>
                    <a:lumOff val="60000"/>
                  </a:schemeClr>
                </a:solidFill>
                <a:effectLst>
                  <a:outerShdw blurRad="41275" dist="20320" dir="1800000" algn="tl" rotWithShape="0">
                    <a:srgbClr val="000000">
                      <a:alpha val="40000"/>
                    </a:srgbClr>
                  </a:outerShdw>
                </a:effectLst>
              </a:rPr>
              <a:t>Structure </a:t>
            </a:r>
            <a:r>
              <a:rPr lang="ar-IQ" sz="4800" dirty="0" smtClean="0"/>
              <a:t>او </a:t>
            </a:r>
            <a:r>
              <a:rPr lang="ar-IQ"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الوظيفة</a:t>
            </a:r>
            <a:r>
              <a:rPr lang="ar-IQ" sz="4800" dirty="0" smtClean="0"/>
              <a:t> </a:t>
            </a:r>
            <a:r>
              <a:rPr lang="en-US" sz="4800" b="1" dirty="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rPr>
              <a:t>Function</a:t>
            </a:r>
            <a:r>
              <a:rPr lang="en-US" sz="4800" dirty="0"/>
              <a:t> </a:t>
            </a:r>
            <a:r>
              <a:rPr lang="ar-IQ" sz="4800" dirty="0" smtClean="0"/>
              <a:t> .</a:t>
            </a:r>
            <a:endParaRPr lang="ar-IQ" sz="4800" dirty="0"/>
          </a:p>
        </p:txBody>
      </p:sp>
    </p:spTree>
    <p:extLst>
      <p:ext uri="{BB962C8B-B14F-4D97-AF65-F5344CB8AC3E}">
        <p14:creationId xmlns:p14="http://schemas.microsoft.com/office/powerpoint/2010/main" val="3872201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26170"/>
          </a:xfrm>
        </p:spPr>
        <p:txBody>
          <a:bodyPr>
            <a:normAutofit fontScale="90000"/>
          </a:bodyPr>
          <a:lstStyle/>
          <a:p>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انواع الكروموسومات</a:t>
            </a:r>
            <a:b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b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حسب الشكل</a:t>
            </a:r>
            <a:r>
              <a:rPr lang="en-US"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Shape </a:t>
            </a: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(موضع </a:t>
            </a:r>
            <a:r>
              <a:rPr lang="ar-IQ" b="1" dirty="0" err="1"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السنترومير</a:t>
            </a: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endPar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noAutofit/>
          </a:bodyPr>
          <a:lstStyle/>
          <a:p>
            <a:pPr algn="just"/>
            <a:endParaRPr lang="ar-IQ" sz="4000" dirty="0" smtClean="0"/>
          </a:p>
          <a:p>
            <a:pPr algn="just"/>
            <a:r>
              <a:rPr lang="ar-IQ" sz="4000" dirty="0" smtClean="0"/>
              <a:t>يتم </a:t>
            </a:r>
            <a:r>
              <a:rPr lang="ar-IQ" sz="4000" dirty="0"/>
              <a:t>تصنيف </a:t>
            </a:r>
            <a:r>
              <a:rPr lang="ar-IQ" sz="4000" dirty="0" smtClean="0"/>
              <a:t>الكروموسومات الى أربعة أنواع </a:t>
            </a:r>
            <a:r>
              <a:rPr lang="ar-IQ" sz="4000" dirty="0"/>
              <a:t>رئيسية </a:t>
            </a:r>
            <a:r>
              <a:rPr lang="ar-IQ" sz="4000" dirty="0" smtClean="0"/>
              <a:t>في </a:t>
            </a:r>
            <a:r>
              <a:rPr lang="ar-IQ" sz="4000" dirty="0"/>
              <a:t>الخلايا الحيوانية </a:t>
            </a:r>
            <a:r>
              <a:rPr lang="ar-IQ" sz="4000" u="sng" dirty="0"/>
              <a:t>حسب موضع </a:t>
            </a:r>
            <a:r>
              <a:rPr lang="ar-IQ" sz="4000" u="sng" dirty="0" smtClean="0"/>
              <a:t>السنترومير:</a:t>
            </a:r>
            <a:endParaRPr lang="ar-IQ" sz="4000" u="sng" dirty="0"/>
          </a:p>
          <a:p>
            <a:pPr algn="just"/>
            <a:r>
              <a:rPr lang="en-US" sz="4000" b="1" dirty="0"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 metacentric </a:t>
            </a:r>
            <a:r>
              <a:rPr lang="ar-IQ" sz="4000" b="1" dirty="0"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و </a:t>
            </a:r>
            <a:r>
              <a:rPr lang="en-US" sz="4000" b="1" dirty="0"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 submetacentric </a:t>
            </a:r>
            <a:r>
              <a:rPr lang="ar-IQ" sz="4000" b="1" dirty="0"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و </a:t>
            </a:r>
            <a:r>
              <a:rPr lang="en-US" sz="4000" b="1" dirty="0"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   Acrocentric </a:t>
            </a:r>
            <a:r>
              <a:rPr lang="ar-IQ" sz="4000" b="1" dirty="0"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   و </a:t>
            </a:r>
            <a:r>
              <a:rPr lang="en-US" sz="4000" b="1" dirty="0"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telocentric       </a:t>
            </a:r>
            <a:endParaRPr lang="ar-IQ" sz="4000" b="1" dirty="0"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4607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أهداف المحاضرة</a:t>
            </a:r>
            <a:endParaRPr lang="ar-IQ"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normAutofit fontScale="92500" lnSpcReduction="10000"/>
          </a:bodyPr>
          <a:lstStyle/>
          <a:p>
            <a:endParaRPr lang="ar-IQ" dirty="0" smtClean="0"/>
          </a:p>
          <a:p>
            <a:r>
              <a:rPr lang="ar-IQ" dirty="0" smtClean="0"/>
              <a:t>التعرف على التركيب الهيكلي للكروموسوم واجزائه .</a:t>
            </a:r>
          </a:p>
          <a:p>
            <a:r>
              <a:rPr lang="ar-IQ" dirty="0" smtClean="0"/>
              <a:t>توضيح اهمية السنترومير في الانقسام الخلوي .</a:t>
            </a:r>
          </a:p>
          <a:p>
            <a:r>
              <a:rPr lang="ar-IQ" dirty="0" smtClean="0"/>
              <a:t>تقسيم الكروموسومات الى عدة انواع اعتمادا على بعض الصفات.</a:t>
            </a:r>
          </a:p>
          <a:p>
            <a:r>
              <a:rPr lang="ar-IQ" dirty="0" smtClean="0"/>
              <a:t>تعريف الكاريوتايب(</a:t>
            </a:r>
            <a:r>
              <a:rPr lang="ar-IQ" dirty="0"/>
              <a:t>الهيئة الكروموسومية</a:t>
            </a:r>
            <a:r>
              <a:rPr lang="ar-IQ" dirty="0" smtClean="0"/>
              <a:t>) .</a:t>
            </a:r>
            <a:endParaRPr lang="ar-IQ" dirty="0" smtClean="0"/>
          </a:p>
          <a:p>
            <a:r>
              <a:rPr lang="ar-IQ" dirty="0" smtClean="0"/>
              <a:t>القدرة </a:t>
            </a:r>
            <a:r>
              <a:rPr lang="ar-IQ" dirty="0" smtClean="0"/>
              <a:t>على تحليل </a:t>
            </a:r>
            <a:r>
              <a:rPr lang="ar-IQ" dirty="0" smtClean="0"/>
              <a:t>الهيئة الكروموسومية.</a:t>
            </a:r>
            <a:endParaRPr lang="ar-IQ" dirty="0" smtClean="0"/>
          </a:p>
          <a:p>
            <a:r>
              <a:rPr lang="ar-IQ" dirty="0" smtClean="0"/>
              <a:t>التعرف على بعض صور الكاريوتايب الطبيعي والغير طبيعي </a:t>
            </a:r>
            <a:r>
              <a:rPr lang="ar-IQ" dirty="0" smtClean="0"/>
              <a:t>.</a:t>
            </a:r>
          </a:p>
          <a:p>
            <a:r>
              <a:rPr lang="ar-IQ" dirty="0" smtClean="0"/>
              <a:t>تشخيص بعض الامراض .</a:t>
            </a:r>
            <a:endParaRPr lang="ar-IQ" dirty="0"/>
          </a:p>
          <a:p>
            <a:endParaRPr lang="ar-IQ" dirty="0"/>
          </a:p>
        </p:txBody>
      </p:sp>
    </p:spTree>
    <p:extLst>
      <p:ext uri="{BB962C8B-B14F-4D97-AF65-F5344CB8AC3E}">
        <p14:creationId xmlns:p14="http://schemas.microsoft.com/office/powerpoint/2010/main" val="3844093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انواع الكروموسومات</a:t>
            </a:r>
            <a:br>
              <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br>
            <a:r>
              <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حسب الشكل</a:t>
            </a:r>
            <a:r>
              <a:rPr lang="en-US"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Shape </a:t>
            </a: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(موضع </a:t>
            </a:r>
            <a:r>
              <a:rPr lang="ar-IQ" b="1" dirty="0" err="1"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السنترومير</a:t>
            </a: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endParaRPr lang="ar-IQ" dirty="0"/>
          </a:p>
        </p:txBody>
      </p:sp>
      <p:sp>
        <p:nvSpPr>
          <p:cNvPr id="3" name="عنصر نائب للمحتوى 2"/>
          <p:cNvSpPr>
            <a:spLocks noGrp="1"/>
          </p:cNvSpPr>
          <p:nvPr>
            <p:ph idx="1"/>
          </p:nvPr>
        </p:nvSpPr>
        <p:spPr>
          <a:xfrm>
            <a:off x="457200" y="1600200"/>
            <a:ext cx="8229600" cy="5141168"/>
          </a:xfrm>
        </p:spPr>
        <p:txBody>
          <a:bodyPr>
            <a:noAutofit/>
          </a:bodyPr>
          <a:lstStyle/>
          <a:p>
            <a:r>
              <a:rPr lang="ar-IQ" sz="2400" b="1" dirty="0" smtClean="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rPr>
              <a:t>الكروموسومات مركزية </a:t>
            </a:r>
            <a:r>
              <a:rPr lang="ar-IQ" sz="2400" b="1" dirty="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rPr>
              <a:t>السنترومير </a:t>
            </a:r>
            <a:r>
              <a:rPr lang="en-US" sz="2400" b="1" dirty="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rPr>
              <a:t>metacentric </a:t>
            </a:r>
          </a:p>
          <a:p>
            <a:pPr marL="0" indent="0">
              <a:buNone/>
            </a:pPr>
            <a:r>
              <a:rPr lang="ar-IQ" sz="1800" dirty="0" smtClean="0"/>
              <a:t>يوجد</a:t>
            </a:r>
            <a:r>
              <a:rPr lang="en-US" sz="1800" dirty="0"/>
              <a:t>centromere </a:t>
            </a:r>
            <a:r>
              <a:rPr lang="ar-IQ" sz="1800" dirty="0" smtClean="0"/>
              <a:t> </a:t>
            </a:r>
            <a:r>
              <a:rPr lang="ar-IQ" sz="1800" dirty="0"/>
              <a:t>في </a:t>
            </a:r>
            <a:r>
              <a:rPr lang="ar-IQ" sz="1800" dirty="0" smtClean="0"/>
              <a:t>منتصف </a:t>
            </a:r>
            <a:r>
              <a:rPr lang="ar-IQ" sz="1800" dirty="0"/>
              <a:t>الكروموسومات </a:t>
            </a:r>
            <a:r>
              <a:rPr lang="en-US" sz="1800" dirty="0" smtClean="0"/>
              <a:t> metacentric </a:t>
            </a:r>
            <a:r>
              <a:rPr lang="ar-IQ" sz="1800" dirty="0" smtClean="0"/>
              <a:t>في </a:t>
            </a:r>
            <a:r>
              <a:rPr lang="ar-IQ" sz="1800" dirty="0"/>
              <a:t>المركز ، بحيث يكون كلا القسمين متساويين في الطول. </a:t>
            </a:r>
            <a:r>
              <a:rPr lang="ar-IQ" sz="1800" dirty="0" smtClean="0"/>
              <a:t>كما في الكروموسوم  البشري </a:t>
            </a:r>
            <a:r>
              <a:rPr lang="en-US" sz="1800" dirty="0" smtClean="0"/>
              <a:t>1</a:t>
            </a:r>
            <a:r>
              <a:rPr lang="ar-IQ" sz="1800" dirty="0" smtClean="0"/>
              <a:t> و</a:t>
            </a:r>
            <a:r>
              <a:rPr lang="en-US" sz="1800" dirty="0" smtClean="0"/>
              <a:t>3</a:t>
            </a:r>
            <a:r>
              <a:rPr lang="ar-IQ" sz="1800" dirty="0" smtClean="0"/>
              <a:t>.</a:t>
            </a:r>
            <a:endParaRPr lang="ar-IQ" sz="1800" dirty="0"/>
          </a:p>
          <a:p>
            <a:endParaRPr lang="ar-IQ" sz="1800" dirty="0"/>
          </a:p>
          <a:p>
            <a:r>
              <a:rPr lang="ar-IQ" sz="2000" b="1" dirty="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rPr>
              <a:t>الكروموسومات </a:t>
            </a:r>
            <a:r>
              <a:rPr lang="ar-IQ" sz="2000" b="1" dirty="0" smtClean="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rPr>
              <a:t>شبه مركزية السنترومير </a:t>
            </a:r>
            <a:r>
              <a:rPr lang="en-US" sz="2000" b="1" dirty="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rPr>
              <a:t>submetacentric </a:t>
            </a:r>
            <a:endParaRPr lang="ar-IQ" sz="2000" b="1" dirty="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endParaRPr>
          </a:p>
          <a:p>
            <a:pPr marL="0" indent="0">
              <a:buNone/>
            </a:pPr>
            <a:r>
              <a:rPr lang="ar-IQ" sz="1800" dirty="0"/>
              <a:t>يكون للكروموسومات </a:t>
            </a:r>
            <a:r>
              <a:rPr lang="ar-IQ" sz="1800" dirty="0" smtClean="0"/>
              <a:t>شبه المركزية إزاحة قليلاً </a:t>
            </a:r>
            <a:r>
              <a:rPr lang="ar-IQ" sz="1800" dirty="0"/>
              <a:t>من المركز مما يؤدي إلى عدم تناسق طفيف في طول </a:t>
            </a:r>
            <a:r>
              <a:rPr lang="ar-IQ" sz="1800" dirty="0" smtClean="0"/>
              <a:t>القسمين(الذراعين). </a:t>
            </a:r>
            <a:r>
              <a:rPr lang="ar-IQ" sz="1800" dirty="0"/>
              <a:t>الكروموسومات البشرية من </a:t>
            </a:r>
            <a:r>
              <a:rPr lang="en-US" sz="1800" dirty="0"/>
              <a:t>4 </a:t>
            </a:r>
            <a:r>
              <a:rPr lang="ar-IQ" sz="1800" dirty="0" smtClean="0"/>
              <a:t>إلى</a:t>
            </a:r>
            <a:r>
              <a:rPr lang="en-US" sz="1800" dirty="0"/>
              <a:t>12 </a:t>
            </a:r>
            <a:r>
              <a:rPr lang="ar-IQ" sz="1800" dirty="0" smtClean="0"/>
              <a:t>هي شبه مركزية السنترومير.</a:t>
            </a:r>
            <a:endParaRPr lang="ar-IQ" sz="1800" dirty="0"/>
          </a:p>
          <a:p>
            <a:pPr marL="0" indent="0">
              <a:buNone/>
            </a:pPr>
            <a:endParaRPr lang="ar-IQ" sz="1800" dirty="0"/>
          </a:p>
          <a:p>
            <a:r>
              <a:rPr lang="ar-IQ" sz="2400" b="1" dirty="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rPr>
              <a:t>كروموسومات </a:t>
            </a:r>
            <a:r>
              <a:rPr lang="ar-IQ" sz="2400" b="1" dirty="0" smtClean="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rPr>
              <a:t>طرفية السنترومير </a:t>
            </a:r>
            <a:r>
              <a:rPr lang="en-US" sz="2400" b="1" dirty="0" smtClean="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rPr>
              <a:t>Acrocentric </a:t>
            </a:r>
            <a:r>
              <a:rPr lang="ar-IQ" sz="2400" b="1" dirty="0" smtClean="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rPr>
              <a:t> </a:t>
            </a:r>
            <a:endParaRPr lang="ar-IQ" sz="2400" b="1" dirty="0">
              <a:ln w="12700">
                <a:solidFill>
                  <a:schemeClr val="tx2">
                    <a:satMod val="15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endParaRPr>
          </a:p>
          <a:p>
            <a:pPr marL="0" indent="0">
              <a:buNone/>
            </a:pPr>
            <a:r>
              <a:rPr lang="ar-IQ" sz="1800" dirty="0"/>
              <a:t>تمتلك الكروموسومات المركزية مركزًا يتم تعويضه بشدة من المركز مما يؤدي إلى مقطع طويل جدًا وقسم قصير جدًا. الكروموسومات البشرية </a:t>
            </a:r>
            <a:r>
              <a:rPr lang="en-US" sz="1800" dirty="0" smtClean="0"/>
              <a:t>22,</a:t>
            </a:r>
            <a:r>
              <a:rPr lang="en-US" sz="1800" dirty="0"/>
              <a:t> 21</a:t>
            </a:r>
            <a:r>
              <a:rPr lang="en-US" sz="1800" dirty="0" smtClean="0"/>
              <a:t>,15, </a:t>
            </a:r>
            <a:r>
              <a:rPr lang="en-US" sz="1800" dirty="0"/>
              <a:t>13</a:t>
            </a:r>
            <a:r>
              <a:rPr lang="ar-IQ" sz="1800" dirty="0" smtClean="0"/>
              <a:t>هي </a:t>
            </a:r>
            <a:r>
              <a:rPr lang="ar-IQ" sz="1800" dirty="0"/>
              <a:t>طرفية السنترومير </a:t>
            </a:r>
            <a:r>
              <a:rPr lang="ar-IQ" sz="1800" dirty="0" smtClean="0"/>
              <a:t>. </a:t>
            </a:r>
            <a:endParaRPr lang="ar-IQ" sz="1800" dirty="0"/>
          </a:p>
          <a:p>
            <a:endParaRPr lang="ar-IQ" sz="1800" dirty="0"/>
          </a:p>
          <a:p>
            <a:r>
              <a:rPr lang="ar-IQ" sz="2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كروموسومات </a:t>
            </a:r>
            <a:r>
              <a:rPr lang="ar-IQ"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نهائية </a:t>
            </a:r>
            <a:r>
              <a:rPr lang="ar-IQ" sz="2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السنترومير </a:t>
            </a:r>
            <a:r>
              <a:rPr lang="en-US"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Telocentric </a:t>
            </a:r>
            <a:r>
              <a:rPr lang="ar-IQ" sz="2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endParaRPr lang="ar-IQ" sz="2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a:p>
            <a:pPr marL="0" indent="0">
              <a:buNone/>
            </a:pPr>
            <a:r>
              <a:rPr lang="ar-IQ" sz="1800" dirty="0" smtClean="0"/>
              <a:t>تمتلك </a:t>
            </a:r>
            <a:r>
              <a:rPr lang="ar-IQ" sz="1800" dirty="0"/>
              <a:t>الكروموسومات </a:t>
            </a:r>
            <a:r>
              <a:rPr lang="ar-IQ" sz="1800" dirty="0" smtClean="0"/>
              <a:t>سنترومير في </a:t>
            </a:r>
            <a:r>
              <a:rPr lang="ar-IQ" sz="1800" dirty="0"/>
              <a:t>نهاية الكروموسوم. لا يمتلك البشر كروموسومات </a:t>
            </a:r>
            <a:r>
              <a:rPr lang="ar-IQ" sz="1800" dirty="0" smtClean="0"/>
              <a:t>نهائية السنترومير ولكنها </a:t>
            </a:r>
            <a:r>
              <a:rPr lang="ar-IQ" sz="1800" dirty="0"/>
              <a:t>موجودة في أنواع أخرى مثل </a:t>
            </a:r>
            <a:r>
              <a:rPr lang="ar-IQ" sz="1800" dirty="0" smtClean="0"/>
              <a:t>الفئران</a:t>
            </a:r>
            <a:r>
              <a:rPr lang="en-US" sz="1800" dirty="0" smtClean="0"/>
              <a:t>mice </a:t>
            </a:r>
            <a:r>
              <a:rPr lang="ar-IQ" sz="1800" dirty="0" smtClean="0"/>
              <a:t>.</a:t>
            </a:r>
            <a:endParaRPr lang="ar-IQ" sz="1800" dirty="0"/>
          </a:p>
          <a:p>
            <a:endParaRPr lang="ar-IQ" sz="1800" dirty="0"/>
          </a:p>
        </p:txBody>
      </p:sp>
    </p:spTree>
    <p:extLst>
      <p:ext uri="{BB962C8B-B14F-4D97-AF65-F5344CB8AC3E}">
        <p14:creationId xmlns:p14="http://schemas.microsoft.com/office/powerpoint/2010/main" val="1079396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انواع الكروموسومات</a:t>
            </a:r>
            <a:br>
              <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br>
            <a:r>
              <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حسب الشكل</a:t>
            </a:r>
            <a:r>
              <a:rPr lang="en-US"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Shape </a:t>
            </a: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(موضع </a:t>
            </a:r>
            <a:r>
              <a:rPr lang="ar-IQ" b="1" dirty="0" err="1"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السنترومير</a:t>
            </a: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endParaRPr lang="ar-IQ" dirty="0"/>
          </a:p>
        </p:txBody>
      </p:sp>
      <p:sp>
        <p:nvSpPr>
          <p:cNvPr id="3" name="عنصر نائب للمحتوى 2"/>
          <p:cNvSpPr>
            <a:spLocks noGrp="1"/>
          </p:cNvSpPr>
          <p:nvPr>
            <p:ph idx="1"/>
          </p:nvPr>
        </p:nvSpPr>
        <p:spPr/>
        <p:txBody>
          <a:bodyPr/>
          <a:lstStyle/>
          <a:p>
            <a:endParaRPr lang="ar-IQ" dirty="0"/>
          </a:p>
        </p:txBody>
      </p:sp>
      <p:pic>
        <p:nvPicPr>
          <p:cNvPr id="6146" name="Picture 2" descr="C:\Users\ahmed\Desktop\شريحة.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5"/>
            <a:ext cx="8964488"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71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انواع الكروموسومات</a:t>
            </a:r>
            <a:br>
              <a:rPr lang="ar-IQ"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b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حسب التركيب والوظيفة</a:t>
            </a:r>
            <a:endParaRPr lang="ar-IQ" dirty="0"/>
          </a:p>
        </p:txBody>
      </p:sp>
      <p:sp>
        <p:nvSpPr>
          <p:cNvPr id="3" name="عنصر نائب للمحتوى 2"/>
          <p:cNvSpPr>
            <a:spLocks noGrp="1"/>
          </p:cNvSpPr>
          <p:nvPr>
            <p:ph idx="1"/>
          </p:nvPr>
        </p:nvSpPr>
        <p:spPr>
          <a:xfrm>
            <a:off x="395536" y="1628800"/>
            <a:ext cx="8229600" cy="4525963"/>
          </a:xfrm>
        </p:spPr>
        <p:txBody>
          <a:bodyPr>
            <a:normAutofit fontScale="85000" lnSpcReduction="20000"/>
          </a:bodyPr>
          <a:lstStyle/>
          <a:p>
            <a:pPr algn="just"/>
            <a:r>
              <a:rPr lang="ar-IQ" dirty="0" smtClean="0"/>
              <a:t>يوجد في الانسان</a:t>
            </a:r>
            <a:r>
              <a:rPr lang="en-US" dirty="0" smtClean="0"/>
              <a:t> 46 </a:t>
            </a:r>
            <a:r>
              <a:rPr lang="ar-IQ" dirty="0" smtClean="0"/>
              <a:t>كروموسوم توجد بهيئة ازواج</a:t>
            </a:r>
            <a:r>
              <a:rPr lang="en-US" dirty="0" smtClean="0"/>
              <a:t>Pairs </a:t>
            </a:r>
            <a:r>
              <a:rPr lang="ar-IQ" dirty="0" smtClean="0"/>
              <a:t> </a:t>
            </a:r>
            <a:r>
              <a:rPr lang="ar-IQ" dirty="0"/>
              <a:t>,</a:t>
            </a:r>
            <a:r>
              <a:rPr lang="ar-IQ" dirty="0" smtClean="0"/>
              <a:t> اي </a:t>
            </a:r>
            <a:r>
              <a:rPr lang="en-US" dirty="0" smtClean="0"/>
              <a:t>23</a:t>
            </a:r>
            <a:r>
              <a:rPr lang="ar-IQ" dirty="0" smtClean="0"/>
              <a:t> </a:t>
            </a:r>
            <a:r>
              <a:rPr lang="ar-IQ" dirty="0"/>
              <a:t>زوج </a:t>
            </a:r>
            <a:r>
              <a:rPr lang="ar-IQ" dirty="0" smtClean="0"/>
              <a:t>نصفها من الاب والاخر من الام . تقسم هذه الكروموسومات الى نوعين حسب وظائف جيناتها :</a:t>
            </a:r>
          </a:p>
          <a:p>
            <a:pPr algn="just"/>
            <a:r>
              <a:rPr lang="ar-IQ" dirty="0" smtClean="0"/>
              <a:t>الكروموسومات الجسمية  </a:t>
            </a:r>
            <a:r>
              <a:rPr lang="en-US" b="1"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Autosomes or Somatic  Chromosomes </a:t>
            </a:r>
            <a:r>
              <a:rPr lang="ar-IQ" dirty="0" smtClean="0"/>
              <a:t>وعددها في الانسان</a:t>
            </a:r>
            <a:r>
              <a:rPr lang="en-US" dirty="0" smtClean="0"/>
              <a:t>22 </a:t>
            </a:r>
            <a:r>
              <a:rPr lang="ar-IQ" dirty="0" smtClean="0"/>
              <a:t> زوجا تؤدي مهاما جسمية خاصة بفعاليات الجسم المختلفة .</a:t>
            </a:r>
          </a:p>
          <a:p>
            <a:pPr algn="just"/>
            <a:r>
              <a:rPr lang="ar-IQ" dirty="0" smtClean="0"/>
              <a:t>الكروموسومات الجنسية </a:t>
            </a:r>
            <a:r>
              <a:rPr lang="en-US" dirty="0" smtClean="0"/>
              <a:t> </a:t>
            </a:r>
            <a:r>
              <a:rPr lang="en-US" b="1"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Sex </a:t>
            </a:r>
            <a:r>
              <a:rPr lang="en-US" b="1"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Chromosomes </a:t>
            </a:r>
            <a:r>
              <a:rPr lang="ar-IQ" dirty="0" smtClean="0"/>
              <a:t>والتي تقوم جيناتها بوظائف جنسية , و تكون في الانسان زوجا واحدا </a:t>
            </a:r>
            <a:r>
              <a:rPr lang="ar-IQ" dirty="0"/>
              <a:t>وتكون على نوعين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r>
              <a:rPr lang="ar-IQ"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ar-IQ" dirty="0"/>
              <a:t>و</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Y </a:t>
            </a:r>
            <a:r>
              <a:rPr lang="ar-IQ" dirty="0" smtClean="0"/>
              <a:t>. </a:t>
            </a:r>
            <a:r>
              <a:rPr lang="ar-IQ" dirty="0"/>
              <a:t>وهذه </a:t>
            </a:r>
            <a:r>
              <a:rPr lang="ar-IQ" dirty="0" smtClean="0"/>
              <a:t>الكروموسومات </a:t>
            </a:r>
            <a:r>
              <a:rPr lang="ar-IQ" dirty="0"/>
              <a:t>هي التي تحدد </a:t>
            </a:r>
            <a:r>
              <a:rPr lang="ar-IQ" dirty="0" smtClean="0"/>
              <a:t>نوع الجنس </a:t>
            </a:r>
            <a:r>
              <a:rPr lang="ar-IQ" dirty="0"/>
              <a:t>في الجنين اما ذكر او </a:t>
            </a:r>
            <a:r>
              <a:rPr lang="ar-IQ" dirty="0" smtClean="0"/>
              <a:t>انثى .</a:t>
            </a:r>
            <a:endParaRPr lang="ar-IQ" dirty="0"/>
          </a:p>
          <a:p>
            <a:pPr algn="just"/>
            <a:r>
              <a:rPr lang="ar-IQ" dirty="0" smtClean="0"/>
              <a:t>  فأذا كان الزوج متماثلا </a:t>
            </a:r>
            <a:r>
              <a:rPr lang="en-US" dirty="0" smtClean="0"/>
              <a:t>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 X</a:t>
            </a:r>
            <a:r>
              <a:rPr lang="en-US" dirty="0" smtClean="0"/>
              <a:t> </a:t>
            </a:r>
            <a:r>
              <a:rPr lang="ar-IQ" dirty="0" smtClean="0"/>
              <a:t>فهو انثى</a:t>
            </a:r>
            <a:r>
              <a:rPr lang="en-US" dirty="0" smtClean="0"/>
              <a:t> </a:t>
            </a:r>
            <a:r>
              <a:rPr lang="ar-IQ" dirty="0" smtClean="0"/>
              <a:t>اما اذا كان غير متماثل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Y</a:t>
            </a:r>
            <a:r>
              <a:rPr lang="ar-IQ" dirty="0"/>
              <a:t> </a:t>
            </a:r>
            <a:r>
              <a:rPr lang="ar-IQ" dirty="0" smtClean="0"/>
              <a:t>, فيكون الجنين ذكرا . </a:t>
            </a:r>
            <a:endParaRPr lang="ar-IQ" dirty="0"/>
          </a:p>
        </p:txBody>
      </p:sp>
    </p:spTree>
    <p:extLst>
      <p:ext uri="{BB962C8B-B14F-4D97-AF65-F5344CB8AC3E}">
        <p14:creationId xmlns:p14="http://schemas.microsoft.com/office/powerpoint/2010/main" val="1613502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628800"/>
          </a:xfrm>
        </p:spPr>
        <p:txBody>
          <a:bodyPr>
            <a:normAutofit fontScale="90000"/>
          </a:bodyPr>
          <a:lstStyle/>
          <a:p>
            <a:r>
              <a:rPr lang="ar-IQ"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تصنيف </a:t>
            </a:r>
            <a:r>
              <a:rPr lang="ar-IQ" b="1" dirty="0" err="1"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الكروموسومات</a:t>
            </a:r>
            <a:r>
              <a:rPr lang="ar-IQ"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a:t>
            </a:r>
            <a:r>
              <a:rPr lang="ar-IQ"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حسب التركيب والوظيفة </a:t>
            </a:r>
            <a:r>
              <a:rPr lang="ar-IQ"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a:r>
            <a:br>
              <a:rPr lang="ar-IQ"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br>
            <a:r>
              <a:rPr lang="ar-IQ" b="1" dirty="0" err="1"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الكروماتين</a:t>
            </a:r>
            <a:r>
              <a:rPr lang="ar-IQ"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المتباين </a:t>
            </a:r>
            <a:r>
              <a:rPr lang="en-US"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Heterochromatin</a:t>
            </a:r>
            <a:r>
              <a:rPr lang="ar-IQ"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a:r>
            <a:br>
              <a:rPr lang="ar-IQ"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br>
            <a:r>
              <a:rPr lang="ar-IQ" b="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والكروماتين الحقيقي</a:t>
            </a:r>
            <a:r>
              <a:rPr lang="en-US" b="1" dirty="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 Euochromatin</a:t>
            </a:r>
            <a:r>
              <a:rPr lang="ar-IQ" dirty="0" smtClean="0"/>
              <a:t> </a:t>
            </a:r>
            <a:endParaRPr lang="ar-IQ" dirty="0"/>
          </a:p>
        </p:txBody>
      </p:sp>
      <p:sp>
        <p:nvSpPr>
          <p:cNvPr id="3" name="عنصر نائب للمحتوى 2"/>
          <p:cNvSpPr>
            <a:spLocks noGrp="1"/>
          </p:cNvSpPr>
          <p:nvPr>
            <p:ph idx="1"/>
          </p:nvPr>
        </p:nvSpPr>
        <p:spPr/>
        <p:txBody>
          <a:bodyPr>
            <a:normAutofit fontScale="92500" lnSpcReduction="10000"/>
          </a:bodyPr>
          <a:lstStyle/>
          <a:p>
            <a:pPr algn="just"/>
            <a:r>
              <a:rPr lang="ar-IQ" dirty="0" smtClean="0"/>
              <a:t>لقد وجد ان الكروموسومات  عند صبغها ببعض الصبغات تظهر مخططة ذات مناطق فاتحة واخرى غامقة الصبغة , وقد وجد ان المناطق الغامقة تتمثل بالكروماتين المتباين </a:t>
            </a:r>
            <a:r>
              <a:rPr lang="en-US" u="sng" dirty="0" smtClean="0"/>
              <a:t>Heterochromatin</a:t>
            </a:r>
            <a:r>
              <a:rPr lang="ar-IQ" dirty="0" smtClean="0"/>
              <a:t> والذي يكون غير نشط من ا</a:t>
            </a:r>
            <a:r>
              <a:rPr lang="ar-IQ" u="sng" dirty="0" smtClean="0"/>
              <a:t>لناحية الوظيفية</a:t>
            </a:r>
            <a:r>
              <a:rPr lang="ar-IQ" dirty="0" smtClean="0"/>
              <a:t> ولا تترجم تتابعاته الى احماض امينية , </a:t>
            </a:r>
          </a:p>
          <a:p>
            <a:pPr algn="just"/>
            <a:r>
              <a:rPr lang="ar-IQ" dirty="0" smtClean="0"/>
              <a:t>بينما تمثل المناطق الفاتحة الكروماتين الحقيقي </a:t>
            </a:r>
            <a:r>
              <a:rPr lang="en-US" dirty="0" smtClean="0"/>
              <a:t> </a:t>
            </a:r>
            <a:r>
              <a:rPr lang="en-US" u="sng" dirty="0" smtClean="0"/>
              <a:t>Euochromatin</a:t>
            </a:r>
            <a:r>
              <a:rPr lang="ar-IQ" dirty="0" smtClean="0"/>
              <a:t>والذي يكون نشطا يحتوي على الجينات الفعالة في الخلية ويشفر للاحماض الامينية . </a:t>
            </a:r>
          </a:p>
          <a:p>
            <a:pPr algn="just"/>
            <a:r>
              <a:rPr lang="ar-IQ" dirty="0" smtClean="0"/>
              <a:t> تسمى هذه </a:t>
            </a:r>
            <a:r>
              <a:rPr lang="ar-IQ" u="sng" dirty="0" smtClean="0"/>
              <a:t>المناطق الفاتحة والغامقة بالحزم </a:t>
            </a:r>
            <a:r>
              <a:rPr lang="en-US" u="sng" dirty="0" smtClean="0"/>
              <a:t>bands</a:t>
            </a:r>
            <a:r>
              <a:rPr lang="ar-IQ" dirty="0" smtClean="0"/>
              <a:t> ويستفاد منها في ترقيم مناطق كل كروموسوم .</a:t>
            </a:r>
            <a:endParaRPr lang="ar-IQ" dirty="0"/>
          </a:p>
        </p:txBody>
      </p:sp>
    </p:spTree>
    <p:extLst>
      <p:ext uri="{BB962C8B-B14F-4D97-AF65-F5344CB8AC3E}">
        <p14:creationId xmlns:p14="http://schemas.microsoft.com/office/powerpoint/2010/main" val="1201462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rPr>
              <a:t>طريقة التحزم </a:t>
            </a:r>
            <a:r>
              <a:rPr lang="en-US" b="1" dirty="0" smtClean="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a:t>
            </a:r>
            <a:r>
              <a:rPr lang="ar-IQ" b="1" dirty="0" smtClean="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G-Banding</a:t>
            </a:r>
            <a:endParaRPr lang="ar-IQ"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normAutofit fontScale="70000" lnSpcReduction="20000"/>
          </a:bodyPr>
          <a:lstStyle/>
          <a:p>
            <a:pPr marL="0" indent="0" algn="just">
              <a:buNone/>
            </a:pPr>
            <a:r>
              <a:rPr lang="ar-IQ" sz="4000" dirty="0" smtClean="0"/>
              <a:t>من اشهر الصبغات التي استعملت في تصبيغ ال </a:t>
            </a:r>
            <a:r>
              <a:rPr lang="en-US" sz="4000" dirty="0" smtClean="0"/>
              <a:t>DNA</a:t>
            </a:r>
            <a:r>
              <a:rPr lang="ar-IQ" sz="4000" dirty="0" smtClean="0"/>
              <a:t>هي صبغة الجيمزا </a:t>
            </a:r>
            <a:r>
              <a:rPr lang="en-US" sz="4000" dirty="0" smtClean="0"/>
              <a:t>Giemsa</a:t>
            </a:r>
            <a:r>
              <a:rPr lang="ar-IQ" sz="4000" dirty="0" smtClean="0"/>
              <a:t> ومن خلالها تظهر الكروموسومات بهيئة حزم غامقة وفاتحة وقد سميت هذه الطريقة ب </a:t>
            </a:r>
            <a:r>
              <a:rPr lang="en-US" sz="4000" u="sng" dirty="0" smtClean="0"/>
              <a:t>G-Banding</a:t>
            </a:r>
            <a:r>
              <a:rPr lang="ar-IQ" sz="4000" dirty="0" smtClean="0"/>
              <a:t> اذ تمثل الحزم </a:t>
            </a:r>
            <a:r>
              <a:rPr lang="en-US" sz="4000" dirty="0" smtClean="0"/>
              <a:t>G</a:t>
            </a:r>
            <a:r>
              <a:rPr lang="ar-IQ" sz="4000" dirty="0" smtClean="0"/>
              <a:t> مناطق الكروماتين المت</a:t>
            </a:r>
            <a:r>
              <a:rPr lang="ar-IQ" sz="4000" dirty="0"/>
              <a:t>ب</a:t>
            </a:r>
            <a:r>
              <a:rPr lang="ar-IQ" sz="4000" dirty="0" smtClean="0"/>
              <a:t>اين الغامقة . </a:t>
            </a:r>
          </a:p>
          <a:p>
            <a:pPr marL="0" indent="0" algn="just"/>
            <a:r>
              <a:rPr lang="ar-IQ" sz="4000" u="sng" dirty="0" smtClean="0"/>
              <a:t> تستخدم هذه المناطق لترقيم مواقع الجينات </a:t>
            </a:r>
            <a:r>
              <a:rPr lang="ar-IQ" sz="4000" dirty="0" smtClean="0"/>
              <a:t>المختلفة في كل كروموسوم كما في الشكل اللاحق.</a:t>
            </a:r>
          </a:p>
          <a:p>
            <a:pPr marL="0" indent="0" algn="just"/>
            <a:r>
              <a:rPr lang="ar-IQ" sz="4000" dirty="0" smtClean="0"/>
              <a:t> من الجدير بالذكر </a:t>
            </a:r>
            <a:r>
              <a:rPr lang="ar-IQ" sz="4000" dirty="0" err="1" smtClean="0"/>
              <a:t>ان</a:t>
            </a:r>
            <a:r>
              <a:rPr lang="ar-IQ" sz="4000" dirty="0" smtClean="0"/>
              <a:t> </a:t>
            </a:r>
            <a:r>
              <a:rPr lang="ar-IQ" sz="4000" dirty="0" err="1" smtClean="0"/>
              <a:t>الكروموسومات</a:t>
            </a:r>
            <a:r>
              <a:rPr lang="ar-IQ" sz="4000" dirty="0" smtClean="0"/>
              <a:t>  </a:t>
            </a:r>
            <a:r>
              <a:rPr lang="en-US" sz="40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Chromo</a:t>
            </a:r>
            <a:r>
              <a:rPr 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somes </a:t>
            </a:r>
            <a:r>
              <a:rPr lang="ar-IQ" sz="4000" dirty="0" smtClean="0"/>
              <a:t> </a:t>
            </a:r>
            <a:r>
              <a:rPr lang="en-US" sz="40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 </a:t>
            </a:r>
            <a:r>
              <a:rPr lang="ar-IQ" sz="4000" dirty="0" smtClean="0"/>
              <a:t>قد سميت بهذا الاسم المشتق من كلمة  </a:t>
            </a:r>
            <a:r>
              <a:rPr lang="en-US" sz="40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Chromo</a:t>
            </a:r>
            <a:r>
              <a:rPr lang="ar-IQ" sz="40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 </a:t>
            </a:r>
            <a:r>
              <a:rPr lang="ar-IQ" sz="4000" dirty="0" smtClean="0"/>
              <a:t>والتي تعني صبغة </a:t>
            </a:r>
            <a:r>
              <a:rPr lang="ar-IQ" sz="4000" dirty="0" err="1" smtClean="0"/>
              <a:t>و</a:t>
            </a:r>
            <a:r>
              <a:rPr lang="ar-IQ" sz="4000" dirty="0" smtClean="0"/>
              <a:t> </a:t>
            </a:r>
            <a:r>
              <a:rPr lang="en-US" sz="4000" b="1" dirty="0" err="1"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Somes</a:t>
            </a:r>
            <a:r>
              <a:rPr lang="ar-IQ"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ar-IQ" sz="4000" dirty="0" smtClean="0"/>
              <a:t>والتي تعني جسيمات , </a:t>
            </a:r>
            <a:r>
              <a:rPr lang="ar-IQ" sz="4000" dirty="0" err="1" smtClean="0"/>
              <a:t>اي</a:t>
            </a:r>
            <a:r>
              <a:rPr lang="ar-IQ" sz="4000" dirty="0" smtClean="0"/>
              <a:t> مجموعها </a:t>
            </a:r>
            <a:r>
              <a:rPr lang="en-US" sz="40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 Chromo</a:t>
            </a:r>
            <a:r>
              <a:rPr 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somes</a:t>
            </a:r>
            <a:r>
              <a:rPr lang="ar-IQ"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تعني</a:t>
            </a:r>
            <a:r>
              <a:rPr lang="ar-IQ" sz="4000" dirty="0" smtClean="0"/>
              <a:t> جسيمات </a:t>
            </a:r>
            <a:r>
              <a:rPr lang="ar-IQ" sz="4000" dirty="0" err="1" smtClean="0"/>
              <a:t>صبغية</a:t>
            </a:r>
            <a:r>
              <a:rPr lang="ar-IQ" sz="4000" dirty="0" smtClean="0"/>
              <a:t> </a:t>
            </a:r>
            <a:r>
              <a:rPr lang="ar-IQ" sz="4000" dirty="0" err="1" smtClean="0"/>
              <a:t>او</a:t>
            </a:r>
            <a:r>
              <a:rPr lang="ar-IQ" sz="4000" dirty="0" smtClean="0"/>
              <a:t> مصبوغة , </a:t>
            </a:r>
          </a:p>
          <a:p>
            <a:pPr marL="0" indent="0" algn="just"/>
            <a:r>
              <a:rPr lang="ar-IQ" sz="4000" dirty="0" smtClean="0"/>
              <a:t> تصطبغ </a:t>
            </a:r>
            <a:r>
              <a:rPr lang="ar-IQ" sz="4000" dirty="0" err="1" smtClean="0"/>
              <a:t>الكروموسومات</a:t>
            </a:r>
            <a:r>
              <a:rPr lang="ar-IQ" sz="4000" dirty="0" smtClean="0"/>
              <a:t> </a:t>
            </a:r>
            <a:r>
              <a:rPr lang="ar-IQ" sz="4000" dirty="0" err="1" smtClean="0"/>
              <a:t>بصبغات</a:t>
            </a:r>
            <a:r>
              <a:rPr lang="ar-IQ" sz="4000" dirty="0" smtClean="0"/>
              <a:t> قاعدية .</a:t>
            </a:r>
          </a:p>
          <a:p>
            <a:pPr marL="0" indent="0" algn="just">
              <a:buNone/>
            </a:pPr>
            <a:endParaRPr lang="ar-IQ" sz="4000" dirty="0"/>
          </a:p>
        </p:txBody>
      </p:sp>
    </p:spTree>
    <p:extLst>
      <p:ext uri="{BB962C8B-B14F-4D97-AF65-F5344CB8AC3E}">
        <p14:creationId xmlns:p14="http://schemas.microsoft.com/office/powerpoint/2010/main" val="809024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مناطق الكروموسوم</a:t>
            </a:r>
            <a:endParaRPr lang="ar-IQ" dirty="0"/>
          </a:p>
        </p:txBody>
      </p:sp>
      <p:sp>
        <p:nvSpPr>
          <p:cNvPr id="3" name="عنصر نائب للمحتوى 2"/>
          <p:cNvSpPr>
            <a:spLocks noGrp="1"/>
          </p:cNvSpPr>
          <p:nvPr>
            <p:ph idx="1"/>
          </p:nvPr>
        </p:nvSpPr>
        <p:spPr/>
        <p:txBody>
          <a:bodyPr/>
          <a:lstStyle/>
          <a:p>
            <a:endParaRPr lang="ar-IQ" dirty="0"/>
          </a:p>
        </p:txBody>
      </p:sp>
      <p:pic>
        <p:nvPicPr>
          <p:cNvPr id="4098" name="Picture 2" descr="C:\Users\ahmed\Desktop\استخلاص دنا\intro-to-chromosome-structur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68760"/>
            <a:ext cx="8928992"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406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9218" name="Picture 2" descr="C:\Users\ahmed\Desktop\images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640"/>
            <a:ext cx="8964488" cy="666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96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rPr>
              <a:t>الهيئة الكروموسومية</a:t>
            </a:r>
            <a:r>
              <a:rPr lang="en-US"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Karyotype </a:t>
            </a:r>
            <a:r>
              <a:rPr lang="ar-IQ" b="1" dirty="0" smtClean="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rPr>
              <a:t>  </a:t>
            </a:r>
            <a:endParaRPr lang="ar-IQ" dirty="0">
              <a:solidFill>
                <a:srgbClr val="00B050"/>
              </a:solidFill>
            </a:endParaRPr>
          </a:p>
        </p:txBody>
      </p:sp>
      <p:sp>
        <p:nvSpPr>
          <p:cNvPr id="3" name="عنصر نائب للمحتوى 2"/>
          <p:cNvSpPr>
            <a:spLocks noGrp="1"/>
          </p:cNvSpPr>
          <p:nvPr>
            <p:ph idx="1"/>
          </p:nvPr>
        </p:nvSpPr>
        <p:spPr>
          <a:xfrm>
            <a:off x="457200" y="1412776"/>
            <a:ext cx="8229600" cy="4713387"/>
          </a:xfrm>
        </p:spPr>
        <p:txBody>
          <a:bodyPr>
            <a:normAutofit/>
          </a:bodyPr>
          <a:lstStyle/>
          <a:p>
            <a:pPr algn="just"/>
            <a:r>
              <a:rPr lang="ar-IQ" dirty="0" smtClean="0"/>
              <a:t>تمثيل كل الكروموسومات الموجودة في الخلية على هيئة صورة تسمى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Karyotype </a:t>
            </a:r>
            <a:r>
              <a:rPr lang="ar-IQ"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IQ" dirty="0" smtClean="0"/>
              <a:t>, تتضمن ترتيب الكروموسومات بهيئة ازواج مرتبة اعتمادا على شكلها المتماثل والتي تمثل الكروموسومات المتماثلة </a:t>
            </a:r>
            <a:r>
              <a:rPr lang="en-US" dirty="0" smtClean="0"/>
              <a:t> </a:t>
            </a:r>
            <a:r>
              <a:rPr lang="en-US" b="1"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Homologous Chromosomes</a:t>
            </a:r>
            <a:r>
              <a:rPr lang="ar-IQ" b="1"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t>
            </a:r>
            <a:r>
              <a:rPr lang="ar-IQ" dirty="0" smtClean="0"/>
              <a:t>الابوية والامية , </a:t>
            </a:r>
          </a:p>
          <a:p>
            <a:pPr algn="just"/>
            <a:r>
              <a:rPr lang="ar-IQ" dirty="0" smtClean="0"/>
              <a:t>وتجهز هذه الصورة بعد عدة تحضيرات خلوية وعمليات تصبيغ تجري في مرحلة الانقسام الخلوي في الطور الاستوائي حيث تكون فيه الكروموسومات اوضح ما يكون </a:t>
            </a:r>
            <a:r>
              <a:rPr lang="ar-IQ" dirty="0" smtClean="0">
                <a:solidFill>
                  <a:srgbClr val="FF0000"/>
                </a:solidFill>
              </a:rPr>
              <a:t>.</a:t>
            </a:r>
          </a:p>
          <a:p>
            <a:pPr algn="just"/>
            <a:endParaRPr lang="ar-IQ" dirty="0"/>
          </a:p>
        </p:txBody>
      </p:sp>
    </p:spTree>
    <p:extLst>
      <p:ext uri="{BB962C8B-B14F-4D97-AF65-F5344CB8AC3E}">
        <p14:creationId xmlns:p14="http://schemas.microsoft.com/office/powerpoint/2010/main" val="11822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10242" name="Picture 2" descr="C:\Users\ahmed\Desktop\imag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13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Karyotype</a:t>
            </a:r>
            <a:endParaRPr lang="ar-IQ" dirty="0"/>
          </a:p>
        </p:txBody>
      </p:sp>
      <p:sp>
        <p:nvSpPr>
          <p:cNvPr id="3" name="عنصر نائب للمحتوى 2"/>
          <p:cNvSpPr>
            <a:spLocks noGrp="1"/>
          </p:cNvSpPr>
          <p:nvPr>
            <p:ph idx="1"/>
          </p:nvPr>
        </p:nvSpPr>
        <p:spPr/>
        <p:txBody>
          <a:bodyPr>
            <a:normAutofit/>
          </a:bodyPr>
          <a:lstStyle/>
          <a:p>
            <a:pPr marL="0" indent="0" algn="just">
              <a:buNone/>
            </a:pPr>
            <a:r>
              <a:rPr lang="ar-IQ" sz="3600" dirty="0" smtClean="0"/>
              <a:t>يستفاد من هذه  الهيئة الكروموسومية </a:t>
            </a:r>
            <a:r>
              <a:rPr lang="en-US"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Karyotype </a:t>
            </a:r>
            <a:r>
              <a:rPr lang="ar-IQ" sz="3600" dirty="0" smtClean="0"/>
              <a:t>كثيرا في الدراسات السايتولوجية للتعرف على الكروموسومات ومن اهمها معرفة الاشكال الطبيعية للكروموسومات وتشخيص الحالات المرضية التي يحدث فيه خلل في الكروموسومات من حيث التركيب او الاعداد كما في متلازمة كلاينفلتر او داون او تيرنروغيرها .  </a:t>
            </a:r>
            <a:endParaRPr lang="ar-IQ" sz="3600" dirty="0"/>
          </a:p>
        </p:txBody>
      </p:sp>
    </p:spTree>
    <p:extLst>
      <p:ext uri="{BB962C8B-B14F-4D97-AF65-F5344CB8AC3E}">
        <p14:creationId xmlns:p14="http://schemas.microsoft.com/office/powerpoint/2010/main" val="130500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accent2">
                    <a:lumMod val="20000"/>
                    <a:lumOff val="80000"/>
                  </a:schemeClr>
                </a:solidFill>
                <a:effectLst>
                  <a:outerShdw blurRad="41275" dist="20320" dir="1800000" algn="tl" rotWithShape="0">
                    <a:srgbClr val="000000">
                      <a:alpha val="40000"/>
                    </a:srgbClr>
                  </a:outerShdw>
                </a:effectLst>
              </a:rPr>
              <a:t>الحامض النووي</a:t>
            </a:r>
            <a:r>
              <a:rPr lang="en-US" b="1" dirty="0" smtClean="0">
                <a:ln w="12700">
                  <a:solidFill>
                    <a:schemeClr val="tx2">
                      <a:satMod val="155000"/>
                    </a:schemeClr>
                  </a:solidFill>
                  <a:prstDash val="solid"/>
                </a:ln>
                <a:solidFill>
                  <a:schemeClr val="accent2">
                    <a:lumMod val="20000"/>
                    <a:lumOff val="80000"/>
                  </a:schemeClr>
                </a:solidFill>
                <a:effectLst>
                  <a:outerShdw blurRad="41275" dist="20320" dir="1800000" algn="tl" rotWithShape="0">
                    <a:srgbClr val="000000">
                      <a:alpha val="40000"/>
                    </a:srgbClr>
                  </a:outerShdw>
                </a:effectLst>
              </a:rPr>
              <a:t> DNA  </a:t>
            </a:r>
            <a:r>
              <a:rPr lang="ar-IQ" b="1" dirty="0" smtClean="0">
                <a:ln w="12700">
                  <a:solidFill>
                    <a:schemeClr val="tx2">
                      <a:satMod val="155000"/>
                    </a:schemeClr>
                  </a:solidFill>
                  <a:prstDash val="solid"/>
                </a:ln>
                <a:solidFill>
                  <a:schemeClr val="accent2">
                    <a:lumMod val="20000"/>
                    <a:lumOff val="80000"/>
                  </a:schemeClr>
                </a:solidFill>
                <a:effectLst>
                  <a:outerShdw blurRad="41275" dist="20320" dir="1800000" algn="tl" rotWithShape="0">
                    <a:srgbClr val="000000">
                      <a:alpha val="40000"/>
                    </a:srgbClr>
                  </a:outerShdw>
                </a:effectLst>
              </a:rPr>
              <a:t>والكروموسومات</a:t>
            </a:r>
            <a:endParaRPr lang="ar-IQ" b="1" dirty="0">
              <a:ln w="12700">
                <a:solidFill>
                  <a:schemeClr val="tx2">
                    <a:satMod val="155000"/>
                  </a:schemeClr>
                </a:solidFill>
                <a:prstDash val="solid"/>
              </a:ln>
              <a:solidFill>
                <a:schemeClr val="accent2">
                  <a:lumMod val="20000"/>
                  <a:lumOff val="80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noAutofit/>
          </a:bodyPr>
          <a:lstStyle/>
          <a:p>
            <a:pPr algn="just"/>
            <a:r>
              <a:rPr lang="ar-IQ" sz="3600" dirty="0" smtClean="0"/>
              <a:t>الحامض النووي</a:t>
            </a:r>
            <a:r>
              <a:rPr lang="en-US" sz="3600" dirty="0" smtClean="0"/>
              <a:t>(DNA</a:t>
            </a:r>
            <a:r>
              <a:rPr lang="en-US" sz="3600" dirty="0"/>
              <a:t>) </a:t>
            </a:r>
            <a:r>
              <a:rPr lang="ar-IQ" sz="3600" dirty="0"/>
              <a:t>هو </a:t>
            </a:r>
            <a:r>
              <a:rPr lang="ar-IQ" sz="3600" dirty="0" smtClean="0"/>
              <a:t>المادة </a:t>
            </a:r>
            <a:r>
              <a:rPr lang="ar-IQ" sz="3600" dirty="0"/>
              <a:t>التي يتم بها تخزين المعلومات الجينية داخل الخلايا ويسمح بنقل المعلومات من جيل إلى آخر</a:t>
            </a:r>
            <a:r>
              <a:rPr lang="ar-IQ" sz="3600" dirty="0" smtClean="0"/>
              <a:t>.</a:t>
            </a:r>
          </a:p>
          <a:p>
            <a:pPr algn="just"/>
            <a:r>
              <a:rPr lang="ar-IQ" sz="3600" dirty="0" smtClean="0"/>
              <a:t>تتكون </a:t>
            </a:r>
            <a:r>
              <a:rPr lang="ar-IQ" sz="3600" dirty="0"/>
              <a:t>جزيئات </a:t>
            </a:r>
            <a:r>
              <a:rPr lang="ar-IQ" sz="3600" dirty="0" smtClean="0"/>
              <a:t>الحامض </a:t>
            </a:r>
            <a:r>
              <a:rPr lang="ar-IQ" sz="3600" dirty="0"/>
              <a:t>النووي </a:t>
            </a:r>
            <a:r>
              <a:rPr lang="en-US" sz="3600" dirty="0"/>
              <a:t>DNA</a:t>
            </a:r>
            <a:r>
              <a:rPr lang="ar-IQ" sz="3600" dirty="0" smtClean="0"/>
              <a:t>من </a:t>
            </a:r>
            <a:r>
              <a:rPr lang="ar-IQ" sz="3600" dirty="0"/>
              <a:t>سلسلتين </a:t>
            </a:r>
            <a:r>
              <a:rPr lang="ar-IQ" sz="3600" dirty="0" smtClean="0"/>
              <a:t>خيطيتين </a:t>
            </a:r>
            <a:r>
              <a:rPr lang="ar-IQ" sz="3600" dirty="0"/>
              <a:t>ملفوفتين حول بعضهما البعض لتشكيل بنية حلزونية </a:t>
            </a:r>
            <a:r>
              <a:rPr lang="ar-IQ" sz="3600" dirty="0" smtClean="0"/>
              <a:t>مزدوجة </a:t>
            </a:r>
            <a:r>
              <a:rPr lang="en-US" sz="3600" dirty="0" smtClean="0"/>
              <a:t>Double  helix</a:t>
            </a:r>
            <a:r>
              <a:rPr lang="ar-IQ" sz="3600" dirty="0" smtClean="0"/>
              <a:t>. </a:t>
            </a:r>
            <a:r>
              <a:rPr lang="ar-IQ" sz="3600" dirty="0"/>
              <a:t>يتم </a:t>
            </a:r>
            <a:r>
              <a:rPr lang="ar-IQ" sz="3600" dirty="0" smtClean="0"/>
              <a:t>تنظيم هذه </a:t>
            </a:r>
            <a:r>
              <a:rPr lang="ar-IQ" sz="3600" dirty="0"/>
              <a:t>الهياكل الحلزونية بشكل أكبر في هياكل </a:t>
            </a:r>
            <a:r>
              <a:rPr lang="ar-IQ" sz="3600" dirty="0" smtClean="0"/>
              <a:t>تسمى الكروموسوم</a:t>
            </a:r>
            <a:r>
              <a:rPr lang="ar-IQ" sz="3600" dirty="0"/>
              <a:t>.</a:t>
            </a:r>
          </a:p>
        </p:txBody>
      </p:sp>
    </p:spTree>
    <p:extLst>
      <p:ext uri="{BB962C8B-B14F-4D97-AF65-F5344CB8AC3E}">
        <p14:creationId xmlns:p14="http://schemas.microsoft.com/office/powerpoint/2010/main" val="2544889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rPr>
              <a:t>الهيئة الكروموسومية </a:t>
            </a:r>
            <a:r>
              <a:rPr lang="en-US" sz="490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rPr>
              <a:t>Karyotype</a:t>
            </a:r>
            <a:r>
              <a:rPr lang="ar-IQ" b="1" dirty="0" smtClean="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rPr>
              <a:t> (شخص طبيعي)</a:t>
            </a:r>
            <a:endParaRPr lang="ar-IQ" dirty="0">
              <a:solidFill>
                <a:schemeClr val="accent3">
                  <a:lumMod val="60000"/>
                  <a:lumOff val="40000"/>
                </a:schemeClr>
              </a:solidFill>
            </a:endParaRPr>
          </a:p>
        </p:txBody>
      </p:sp>
      <p:sp>
        <p:nvSpPr>
          <p:cNvPr id="3" name="عنصر نائب للمحتوى 2"/>
          <p:cNvSpPr>
            <a:spLocks noGrp="1"/>
          </p:cNvSpPr>
          <p:nvPr>
            <p:ph idx="1"/>
          </p:nvPr>
        </p:nvSpPr>
        <p:spPr>
          <a:xfrm>
            <a:off x="0" y="1600200"/>
            <a:ext cx="9144000" cy="5257800"/>
          </a:xfrm>
        </p:spPr>
        <p:txBody>
          <a:bodyPr/>
          <a:lstStyle/>
          <a:p>
            <a:endParaRPr lang="ar-IQ" dirty="0"/>
          </a:p>
        </p:txBody>
      </p:sp>
      <p:pic>
        <p:nvPicPr>
          <p:cNvPr id="1026" name="Picture 2" descr="C:\Users\ahmed\Desktop\استخلاص دنا\unn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7337"/>
            <a:ext cx="8352928"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38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متلازمة تيرنر</a:t>
            </a: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Turner syndrome (</a:t>
            </a: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monosomy)</a:t>
            </a:r>
            <a:endParaRPr lang="ar-IQ"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3074" name="Picture 2" descr="C:\Users\مكتب الشمس\Desktop\تيرنر.jpg"/>
          <p:cNvPicPr>
            <a:picLocks noGrp="1" noChangeAspect="1" noChangeArrowheads="1"/>
          </p:cNvPicPr>
          <p:nvPr>
            <p:ph idx="1"/>
          </p:nvPr>
        </p:nvPicPr>
        <p:blipFill>
          <a:blip r:embed="rId2" cstate="print"/>
          <a:srcRect/>
          <a:stretch>
            <a:fillRect/>
          </a:stretch>
        </p:blipFill>
        <p:spPr bwMode="auto">
          <a:xfrm>
            <a:off x="539552" y="1600200"/>
            <a:ext cx="8064895" cy="452596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متلازمة ادوارد </a:t>
            </a: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Edward </a:t>
            </a:r>
            <a:r>
              <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Syndrome</a:t>
            </a:r>
            <a:endParaRPr lang="ar-IQ"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2050" name="Picture 2" descr="C:\Users\مكتب الشمس\Desktop\كاررري.png"/>
          <p:cNvPicPr>
            <a:picLocks noGrp="1" noChangeAspect="1" noChangeArrowheads="1"/>
          </p:cNvPicPr>
          <p:nvPr>
            <p:ph idx="1"/>
          </p:nvPr>
        </p:nvPicPr>
        <p:blipFill>
          <a:blip r:embed="rId2" cstate="print"/>
          <a:srcRect/>
          <a:stretch>
            <a:fillRect/>
          </a:stretch>
        </p:blipFill>
        <p:spPr bwMode="auto">
          <a:xfrm>
            <a:off x="467544" y="1412776"/>
            <a:ext cx="8352927" cy="471338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ln w="12700">
                  <a:solidFill>
                    <a:schemeClr val="tx2">
                      <a:satMod val="155000"/>
                    </a:schemeClr>
                  </a:solidFill>
                  <a:prstDash val="solid"/>
                </a:ln>
                <a:solidFill>
                  <a:schemeClr val="accent2">
                    <a:lumMod val="40000"/>
                    <a:lumOff val="60000"/>
                  </a:schemeClr>
                </a:solidFill>
                <a:effectLst>
                  <a:outerShdw blurRad="41275" dist="20320" dir="1800000" algn="tl" rotWithShape="0">
                    <a:srgbClr val="000000">
                      <a:alpha val="40000"/>
                    </a:srgbClr>
                  </a:outerShdw>
                </a:effectLst>
              </a:rPr>
              <a:t>الكاريوتايب لشخص مصاب بمتلازمة كلاينفلتر </a:t>
            </a:r>
            <a:endParaRPr lang="ar-IQ" b="1" dirty="0">
              <a:ln w="12700">
                <a:solidFill>
                  <a:schemeClr val="tx2">
                    <a:satMod val="155000"/>
                  </a:schemeClr>
                </a:solidFill>
                <a:prstDash val="solid"/>
              </a:ln>
              <a:solidFill>
                <a:schemeClr val="accent2">
                  <a:lumMod val="40000"/>
                  <a:lumOff val="60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lstStyle/>
          <a:p>
            <a:endParaRPr lang="ar-IQ" dirty="0"/>
          </a:p>
        </p:txBody>
      </p:sp>
      <p:pic>
        <p:nvPicPr>
          <p:cNvPr id="8194" name="Picture 2" descr="C:\Users\ahmed\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856895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2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شخص نوع الخلل بهذا الكاريوتايب ؟ </a:t>
            </a:r>
            <a:endParaRPr lang="ar-IQ"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027" name="Picture 3" descr="C:\Users\مكتب الشمس\Desktop\كاريوتايب.jpg"/>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اسئلة تدريبية </a:t>
            </a:r>
            <a:endParaRPr lang="ar-IQ"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عنصر نائب للمحتوى 2"/>
          <p:cNvSpPr>
            <a:spLocks noGrp="1"/>
          </p:cNvSpPr>
          <p:nvPr>
            <p:ph idx="1"/>
          </p:nvPr>
        </p:nvSpPr>
        <p:spPr>
          <a:xfrm>
            <a:off x="457200" y="1124745"/>
            <a:ext cx="8229600" cy="4824536"/>
          </a:xfrm>
        </p:spPr>
        <p:txBody>
          <a:bodyPr>
            <a:normAutofit fontScale="92500"/>
          </a:bodyPr>
          <a:lstStyle/>
          <a:p>
            <a:r>
              <a:rPr lang="ar-IQ" dirty="0" smtClean="0"/>
              <a:t>ارسم التركيب </a:t>
            </a:r>
            <a:r>
              <a:rPr lang="ar-IQ" dirty="0"/>
              <a:t>الهيكلي للكروموسوم مع التأشير </a:t>
            </a:r>
            <a:r>
              <a:rPr lang="ar-IQ" dirty="0" smtClean="0"/>
              <a:t>على اجزائه </a:t>
            </a:r>
            <a:r>
              <a:rPr lang="ar-IQ" dirty="0"/>
              <a:t>.</a:t>
            </a:r>
          </a:p>
          <a:p>
            <a:r>
              <a:rPr lang="ar-IQ" dirty="0" smtClean="0"/>
              <a:t>ما هي </a:t>
            </a:r>
            <a:r>
              <a:rPr lang="ar-IQ" dirty="0"/>
              <a:t>اهمية السنترومير في الانقسام الخلوي .</a:t>
            </a:r>
          </a:p>
          <a:p>
            <a:r>
              <a:rPr lang="ar-IQ" dirty="0" smtClean="0"/>
              <a:t>قسم </a:t>
            </a:r>
            <a:r>
              <a:rPr lang="ar-IQ" dirty="0"/>
              <a:t>الكروموسومات الى عدة انواع اعتمادا على </a:t>
            </a:r>
            <a:r>
              <a:rPr lang="ar-IQ" dirty="0" smtClean="0"/>
              <a:t>موقع السنترومير .</a:t>
            </a:r>
            <a:endParaRPr lang="ar-IQ" dirty="0"/>
          </a:p>
          <a:p>
            <a:r>
              <a:rPr lang="ar-IQ" dirty="0"/>
              <a:t>تعريف الكاريوتايب(الهيئة الكروموسومية) .</a:t>
            </a:r>
          </a:p>
          <a:p>
            <a:r>
              <a:rPr lang="ar-IQ" dirty="0"/>
              <a:t>القدرة على تحليل الهيئة الكروموسومية.</a:t>
            </a:r>
          </a:p>
          <a:p>
            <a:r>
              <a:rPr lang="ar-IQ" dirty="0"/>
              <a:t>التعرف على بعض صور الكاريوتايب الطبيعي والغير طبيعي .</a:t>
            </a:r>
          </a:p>
          <a:p>
            <a:r>
              <a:rPr lang="ar-IQ" dirty="0"/>
              <a:t>تشخيص بعض الامراض </a:t>
            </a:r>
            <a:r>
              <a:rPr lang="ar-IQ" dirty="0" smtClean="0"/>
              <a:t>الوراثية .</a:t>
            </a:r>
            <a:endParaRPr lang="ar-IQ" dirty="0"/>
          </a:p>
          <a:p>
            <a:endParaRPr lang="ar-IQ" dirty="0"/>
          </a:p>
          <a:p>
            <a:endParaRPr lang="ar-IQ" dirty="0"/>
          </a:p>
        </p:txBody>
      </p:sp>
    </p:spTree>
    <p:extLst>
      <p:ext uri="{BB962C8B-B14F-4D97-AF65-F5344CB8AC3E}">
        <p14:creationId xmlns:p14="http://schemas.microsoft.com/office/powerpoint/2010/main" val="2822760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descr="C:\Users\مكتب الشمس\Desktop\1200096-pink-roses-wallpaper-2560x1600-for-iphone-6.jpg"/>
          <p:cNvPicPr>
            <a:picLocks noGrp="1" noChangeAspect="1" noChangeArrowheads="1"/>
          </p:cNvPicPr>
          <p:nvPr>
            <p:ph idx="1"/>
          </p:nvPr>
        </p:nvPicPr>
        <p:blipFill>
          <a:blip r:embed="rId2" cstate="print"/>
          <a:srcRect/>
          <a:stretch>
            <a:fillRect/>
          </a:stretch>
        </p:blipFill>
        <p:spPr bwMode="auto">
          <a:xfrm>
            <a:off x="251520" y="332656"/>
            <a:ext cx="8568952" cy="60486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مستويات التنظيم الدقيق لل</a:t>
            </a:r>
            <a:r>
              <a:rPr lang="en-US"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DNA</a:t>
            </a:r>
            <a:endParaRPr lang="ar-IQ" dirty="0"/>
          </a:p>
        </p:txBody>
      </p:sp>
      <p:sp>
        <p:nvSpPr>
          <p:cNvPr id="3" name="عنصر نائب للمحتوى 2"/>
          <p:cNvSpPr>
            <a:spLocks noGrp="1"/>
          </p:cNvSpPr>
          <p:nvPr>
            <p:ph idx="1"/>
          </p:nvPr>
        </p:nvSpPr>
        <p:spPr>
          <a:xfrm>
            <a:off x="0" y="1600200"/>
            <a:ext cx="8964488" cy="5257800"/>
          </a:xfrm>
        </p:spPr>
        <p:txBody>
          <a:bodyPr>
            <a:normAutofit/>
          </a:bodyPr>
          <a:lstStyle/>
          <a:p>
            <a:pPr algn="just"/>
            <a:r>
              <a:rPr lang="ar-IQ" dirty="0" smtClean="0"/>
              <a:t>يبلغ شريط ال </a:t>
            </a:r>
            <a:r>
              <a:rPr lang="en-US" dirty="0" smtClean="0"/>
              <a:t> DNA</a:t>
            </a:r>
            <a:r>
              <a:rPr lang="ar-IQ" dirty="0" smtClean="0"/>
              <a:t> حوالي المترين فكيف يتم تكديسه داخل النواة والتي هي جزء صغير من الخلية والتي تبلغ بضعة مايكرونات في حجمها  ؟ ان الجواب عن هذا السؤال يكمن في طريقة التفاف وتحزم ال </a:t>
            </a:r>
            <a:r>
              <a:rPr lang="en-US" dirty="0" smtClean="0"/>
              <a:t>DNA</a:t>
            </a:r>
            <a:r>
              <a:rPr lang="ar-IQ" dirty="0" smtClean="0"/>
              <a:t>.</a:t>
            </a:r>
          </a:p>
          <a:p>
            <a:pPr algn="just"/>
            <a:r>
              <a:rPr lang="ar-IQ" dirty="0" smtClean="0"/>
              <a:t>يتم التفاف ال</a:t>
            </a:r>
            <a:r>
              <a:rPr lang="en-US" dirty="0"/>
              <a:t> </a:t>
            </a:r>
            <a:r>
              <a:rPr lang="en-US" dirty="0" smtClean="0"/>
              <a:t>DNA </a:t>
            </a:r>
            <a:r>
              <a:rPr lang="ar-IQ" dirty="0" smtClean="0"/>
              <a:t> الاف المرات بمستويات مختلفة من الحزم وفق تنظيم دقيق حتى يتم وصوله الى حجم الكروموسوم .</a:t>
            </a:r>
            <a:endParaRPr lang="ar-IQ" dirty="0"/>
          </a:p>
        </p:txBody>
      </p:sp>
    </p:spTree>
    <p:extLst>
      <p:ext uri="{BB962C8B-B14F-4D97-AF65-F5344CB8AC3E}">
        <p14:creationId xmlns:p14="http://schemas.microsoft.com/office/powerpoint/2010/main" val="1799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مستويات حزم </a:t>
            </a:r>
            <a:r>
              <a:rPr lang="ar-IQ" b="1" dirty="0" err="1"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ال</a:t>
            </a:r>
            <a:r>
              <a:rPr lang="en-US"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DNA</a:t>
            </a:r>
            <a:endParaRPr lang="ar-IQ" dirty="0"/>
          </a:p>
        </p:txBody>
      </p:sp>
      <p:pic>
        <p:nvPicPr>
          <p:cNvPr id="1026" name="Picture 2" descr="C:\Users\مكتب الشمس\Desktop\chromosomes-packaging-of-genome-15-638.jpg"/>
          <p:cNvPicPr>
            <a:picLocks noGrp="1" noChangeAspect="1" noChangeArrowheads="1"/>
          </p:cNvPicPr>
          <p:nvPr>
            <p:ph idx="1"/>
          </p:nvPr>
        </p:nvPicPr>
        <p:blipFill>
          <a:blip r:embed="rId2" cstate="print"/>
          <a:srcRect/>
          <a:stretch>
            <a:fillRect/>
          </a:stretch>
        </p:blipFill>
        <p:spPr bwMode="auto">
          <a:xfrm>
            <a:off x="179512" y="1412776"/>
            <a:ext cx="8568951" cy="50405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accent2">
                    <a:lumMod val="20000"/>
                    <a:lumOff val="80000"/>
                  </a:schemeClr>
                </a:solidFill>
                <a:effectLst>
                  <a:outerShdw blurRad="41275" dist="20320" dir="1800000" algn="tl" rotWithShape="0">
                    <a:srgbClr val="000000">
                      <a:alpha val="40000"/>
                    </a:srgbClr>
                  </a:outerShdw>
                </a:effectLst>
              </a:rPr>
              <a:t>الكروموسومات</a:t>
            </a:r>
            <a:r>
              <a:rPr lang="en-US" b="1" dirty="0" smtClean="0">
                <a:ln w="12700">
                  <a:solidFill>
                    <a:schemeClr val="tx2">
                      <a:satMod val="155000"/>
                    </a:schemeClr>
                  </a:solidFill>
                  <a:prstDash val="solid"/>
                </a:ln>
                <a:solidFill>
                  <a:schemeClr val="accent2">
                    <a:lumMod val="20000"/>
                    <a:lumOff val="80000"/>
                  </a:schemeClr>
                </a:solidFill>
                <a:effectLst>
                  <a:outerShdw blurRad="41275" dist="20320" dir="1800000" algn="tl" rotWithShape="0">
                    <a:srgbClr val="000000">
                      <a:alpha val="40000"/>
                    </a:srgbClr>
                  </a:outerShdw>
                </a:effectLst>
              </a:rPr>
              <a:t>Chromosomes</a:t>
            </a:r>
            <a:r>
              <a:rPr lang="en-US" dirty="0" smtClean="0"/>
              <a:t> </a:t>
            </a:r>
            <a:endParaRPr lang="ar-IQ" dirty="0"/>
          </a:p>
        </p:txBody>
      </p:sp>
      <p:sp>
        <p:nvSpPr>
          <p:cNvPr id="3" name="عنصر نائب للمحتوى 2"/>
          <p:cNvSpPr>
            <a:spLocks noGrp="1"/>
          </p:cNvSpPr>
          <p:nvPr>
            <p:ph idx="1"/>
          </p:nvPr>
        </p:nvSpPr>
        <p:spPr/>
        <p:txBody>
          <a:bodyPr>
            <a:noAutofit/>
          </a:bodyPr>
          <a:lstStyle/>
          <a:p>
            <a:pPr algn="just"/>
            <a:r>
              <a:rPr lang="ar-IQ" sz="2800" dirty="0"/>
              <a:t>الكروموسومات </a:t>
            </a:r>
            <a:r>
              <a:rPr lang="ar-IQ" sz="2800" dirty="0" smtClean="0"/>
              <a:t>تراكيب غير </a:t>
            </a:r>
            <a:r>
              <a:rPr lang="ar-IQ" sz="2800" dirty="0"/>
              <a:t>مرئية في نواة الخلية - حتى تحت المجهر - عندما لا تنقسم الخلية وتكون المادة الوراثية بهيئة شبكة كثيفة من الخيوط الكروماتينية </a:t>
            </a:r>
            <a:r>
              <a:rPr lang="en-US" sz="2800" dirty="0" smtClean="0"/>
              <a:t>Chromonemata</a:t>
            </a:r>
            <a:r>
              <a:rPr lang="ar-IQ" sz="2800" dirty="0" smtClean="0"/>
              <a:t> او </a:t>
            </a:r>
            <a:r>
              <a:rPr lang="ar-IQ" sz="2800" dirty="0"/>
              <a:t>ما يدعى </a:t>
            </a:r>
            <a:r>
              <a:rPr lang="ar-IQ" sz="2800" b="1" dirty="0" err="1"/>
              <a:t>بالكروماتين</a:t>
            </a:r>
            <a:r>
              <a:rPr lang="ar-IQ" sz="2800" b="1" dirty="0"/>
              <a:t> </a:t>
            </a:r>
            <a:r>
              <a:rPr lang="en-US" sz="2800" b="1" dirty="0" smtClean="0"/>
              <a:t>.Chromatin</a:t>
            </a:r>
            <a:r>
              <a:rPr lang="en-US" sz="2800" dirty="0" smtClean="0"/>
              <a:t> </a:t>
            </a:r>
            <a:endParaRPr lang="en-US" sz="2800" b="1" dirty="0" smtClean="0"/>
          </a:p>
          <a:p>
            <a:pPr algn="just"/>
            <a:r>
              <a:rPr lang="ar-IQ" sz="2800" dirty="0" smtClean="0"/>
              <a:t>إن </a:t>
            </a:r>
            <a:r>
              <a:rPr lang="ar-IQ" sz="2800" dirty="0"/>
              <a:t>الحامض النووي الذي يكون الكروموسومات يصبح معبأ بشكل أكثر إحكامًا أثناء انقسام الخلايا ومن ثم يمكن رؤيته تحت المجهر. </a:t>
            </a:r>
            <a:endParaRPr lang="ar-IQ" sz="2800" dirty="0" smtClean="0"/>
          </a:p>
          <a:p>
            <a:pPr algn="just"/>
            <a:r>
              <a:rPr lang="ar-IQ" sz="2800" dirty="0" err="1" smtClean="0"/>
              <a:t>ان</a:t>
            </a:r>
            <a:r>
              <a:rPr lang="ar-IQ" sz="2800" dirty="0" smtClean="0"/>
              <a:t> </a:t>
            </a:r>
            <a:r>
              <a:rPr lang="ar-IQ" sz="2800" dirty="0"/>
              <a:t>معظم ما يعرفه الباحثون عن الكروموسومات تم تعلمه من خلال ملاحظة الكروموسومات أثناء انقسام الخلايا في الطور الاستوائي .</a:t>
            </a:r>
            <a:endParaRPr lang="en-US" sz="2800" dirty="0"/>
          </a:p>
          <a:p>
            <a:pPr algn="just"/>
            <a:endParaRPr lang="ar-IQ" sz="2800" dirty="0"/>
          </a:p>
        </p:txBody>
      </p:sp>
    </p:spTree>
    <p:extLst>
      <p:ext uri="{BB962C8B-B14F-4D97-AF65-F5344CB8AC3E}">
        <p14:creationId xmlns:p14="http://schemas.microsoft.com/office/powerpoint/2010/main" val="268681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ln w="12700">
                  <a:solidFill>
                    <a:schemeClr val="tx2">
                      <a:satMod val="155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rPr>
              <a:t>تركيب الكروموسوم</a:t>
            </a:r>
            <a:r>
              <a:rPr lang="en-US" b="1" dirty="0" smtClean="0">
                <a:ln w="12700">
                  <a:solidFill>
                    <a:schemeClr val="tx2">
                      <a:satMod val="155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rPr>
              <a:t> chromosome structure  </a:t>
            </a:r>
            <a:r>
              <a:rPr lang="ar-IQ" b="1" dirty="0" smtClean="0">
                <a:ln w="12700">
                  <a:solidFill>
                    <a:schemeClr val="tx2">
                      <a:satMod val="155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rPr>
              <a:t>  </a:t>
            </a:r>
            <a:endParaRPr lang="ar-IQ" b="1" dirty="0">
              <a:ln w="12700">
                <a:solidFill>
                  <a:schemeClr val="tx2">
                    <a:satMod val="155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57200" y="1340768"/>
            <a:ext cx="8229600" cy="5256584"/>
          </a:xfrm>
        </p:spPr>
        <p:txBody>
          <a:bodyPr>
            <a:normAutofit fontScale="92500"/>
          </a:bodyPr>
          <a:lstStyle/>
          <a:p>
            <a:pPr algn="just"/>
            <a:r>
              <a:rPr lang="ar-IQ" dirty="0" smtClean="0"/>
              <a:t>يتكون كل كروموسوم من حامض نووي ملفوف بإحكام عدة مرات حول بروتينات تسمى الهستونات التي تدعم هيكله .  اذ تكون هذه البروتينات موجبة الشحنة وترتبط بال</a:t>
            </a:r>
            <a:r>
              <a:rPr lang="en-US" dirty="0"/>
              <a:t> DNA</a:t>
            </a:r>
            <a:r>
              <a:rPr lang="ar-IQ" dirty="0" smtClean="0"/>
              <a:t> سالب الشحنة مما يساعد على استقرار الهيكل التركيبي لل</a:t>
            </a:r>
            <a:r>
              <a:rPr lang="en-US" dirty="0"/>
              <a:t> DNA</a:t>
            </a:r>
            <a:r>
              <a:rPr lang="ar-IQ" dirty="0" smtClean="0"/>
              <a:t>. </a:t>
            </a:r>
          </a:p>
          <a:p>
            <a:pPr algn="just"/>
            <a:r>
              <a:rPr lang="ar-IQ" dirty="0" smtClean="0"/>
              <a:t>يتم حزم الحامض النووي وبروتينات الهيستون في تركيب </a:t>
            </a:r>
            <a:r>
              <a:rPr lang="ar-IQ" b="1" u="sng" dirty="0" smtClean="0"/>
              <a:t>يدعى </a:t>
            </a:r>
            <a:r>
              <a:rPr lang="ar-IQ" b="1" u="sng" dirty="0" err="1" smtClean="0"/>
              <a:t>النيوكليوسوم</a:t>
            </a:r>
            <a:r>
              <a:rPr lang="ar-IQ" dirty="0" smtClean="0"/>
              <a:t> </a:t>
            </a:r>
            <a:r>
              <a:rPr lang="en-US" dirty="0" smtClean="0"/>
              <a:t> </a:t>
            </a:r>
            <a:r>
              <a:rPr lang="en-US"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nucleosomes</a:t>
            </a:r>
            <a:r>
              <a:rPr lang="ar-IQ" dirty="0" smtClean="0"/>
              <a:t>الذي يتكون من احاطة شريط ال</a:t>
            </a:r>
            <a:r>
              <a:rPr lang="en-US" dirty="0" smtClean="0"/>
              <a:t>DNA </a:t>
            </a:r>
            <a:r>
              <a:rPr lang="ar-IQ" dirty="0" smtClean="0"/>
              <a:t> بثمان جزيئات من بروتينات الهيستون .ويمثل هذا المستوى الاول من حزم وتكثيف ال </a:t>
            </a:r>
            <a:r>
              <a:rPr lang="en-US" dirty="0"/>
              <a:t>DNA </a:t>
            </a:r>
            <a:r>
              <a:rPr lang="ar-IQ" dirty="0" smtClean="0"/>
              <a:t>.</a:t>
            </a:r>
          </a:p>
          <a:p>
            <a:pPr algn="just"/>
            <a:r>
              <a:rPr lang="ar-IQ" dirty="0" smtClean="0"/>
              <a:t>تستمر عملية التكثيف لجزيئات النيوكليوسوم لتكوين تراكيب اكثر التفافا وصولا الئ الشكل النهائي للكروموسوم .</a:t>
            </a:r>
          </a:p>
          <a:p>
            <a:pPr algn="just"/>
            <a:endParaRPr lang="ar-IQ" dirty="0" smtClean="0"/>
          </a:p>
        </p:txBody>
      </p:sp>
    </p:spTree>
    <p:extLst>
      <p:ext uri="{BB962C8B-B14F-4D97-AF65-F5344CB8AC3E}">
        <p14:creationId xmlns:p14="http://schemas.microsoft.com/office/powerpoint/2010/main" val="1558288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تركيب النيوكليوسوم</a:t>
            </a:r>
            <a:r>
              <a:rPr lang="en-US"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Nucleosome</a:t>
            </a:r>
            <a:r>
              <a:rPr lang="en-US" dirty="0" smtClean="0"/>
              <a:t> </a:t>
            </a:r>
            <a:endParaRPr lang="ar-IQ" dirty="0"/>
          </a:p>
        </p:txBody>
      </p:sp>
      <p:pic>
        <p:nvPicPr>
          <p:cNvPr id="4" name="عنصر نائب للمحتوى 3" descr="nucleosome.gif"/>
          <p:cNvPicPr>
            <a:picLocks noGrp="1"/>
          </p:cNvPicPr>
          <p:nvPr>
            <p:ph idx="1"/>
          </p:nvPr>
        </p:nvPicPr>
        <p:blipFill>
          <a:blip r:embed="rId2" cstate="print"/>
          <a:stretch>
            <a:fillRect/>
          </a:stretch>
        </p:blipFill>
        <p:spPr>
          <a:xfrm>
            <a:off x="611560" y="1700808"/>
            <a:ext cx="4104456" cy="4536504"/>
          </a:xfrm>
          <a:prstGeom prst="rect">
            <a:avLst/>
          </a:prstGeom>
        </p:spPr>
      </p:pic>
      <p:pic>
        <p:nvPicPr>
          <p:cNvPr id="5" name="Picture 2" descr="C:\Users\ahmed\Desktop\استخلاص دنا\images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556792"/>
            <a:ext cx="406794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تركيب </a:t>
            </a:r>
            <a:r>
              <a:rPr lang="ar-IQ" b="1" dirty="0" err="1"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النيوكليوسوم</a:t>
            </a:r>
            <a:r>
              <a:rPr lang="en-US" b="1" dirty="0" err="1"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Nucleosome</a:t>
            </a:r>
            <a:r>
              <a:rPr lang="ar-IQ"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a:t>
            </a:r>
            <a:endParaRPr lang="ar-IQ" dirty="0"/>
          </a:p>
        </p:txBody>
      </p:sp>
      <p:pic>
        <p:nvPicPr>
          <p:cNvPr id="2050" name="Picture 2" descr="C:\Users\مكتب الشمس\Desktop\628401_602986_ans.png"/>
          <p:cNvPicPr>
            <a:picLocks noGrp="1" noChangeAspect="1" noChangeArrowheads="1"/>
          </p:cNvPicPr>
          <p:nvPr>
            <p:ph idx="1"/>
          </p:nvPr>
        </p:nvPicPr>
        <p:blipFill>
          <a:blip r:embed="rId2" cstate="print"/>
          <a:srcRect/>
          <a:stretch>
            <a:fillRect/>
          </a:stretch>
        </p:blipFill>
        <p:spPr bwMode="auto">
          <a:xfrm>
            <a:off x="251520" y="1340768"/>
            <a:ext cx="8640959" cy="51845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3420</TotalTime>
  <Words>1224</Words>
  <Application>Microsoft Office PowerPoint</Application>
  <PresentationFormat>عرض على الشاشة (3:4)‏</PresentationFormat>
  <Paragraphs>97</Paragraphs>
  <Slides>36</Slides>
  <Notes>1</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نسق Office</vt:lpstr>
      <vt:lpstr>     بسم الله الرحمن الرحيم   محاضرات علم الوراثة Genetics تركيب الكروموسوم chromosome  structure  المرحلة الثالثة – قسم علوم الحياة       </vt:lpstr>
      <vt:lpstr>أهداف المحاضرة</vt:lpstr>
      <vt:lpstr>الحامض النووي DNA  والكروموسومات</vt:lpstr>
      <vt:lpstr>مستويات التنظيم الدقيق للDNA</vt:lpstr>
      <vt:lpstr>مستويات حزم الDNA</vt:lpstr>
      <vt:lpstr>الكروموسوماتChromosomes </vt:lpstr>
      <vt:lpstr>تركيب الكروموسوم chromosome structure    </vt:lpstr>
      <vt:lpstr>تركيب النيوكليوسومNucleosome </vt:lpstr>
      <vt:lpstr>تركيب النيوكليوسومNucleosome </vt:lpstr>
      <vt:lpstr>مستويات التنظيم الدقيق للDNA</vt:lpstr>
      <vt:lpstr>مستويات التنظيم الدقيق للDNA</vt:lpstr>
      <vt:lpstr>التركيب النموذجي للكروموسوم</vt:lpstr>
      <vt:lpstr>عرض تقديمي في PowerPoint</vt:lpstr>
      <vt:lpstr>عرض تقديمي في PowerPoint</vt:lpstr>
      <vt:lpstr>عرض تقديمي في PowerPoint</vt:lpstr>
      <vt:lpstr>هيكل ووظيفة السنترومير </vt:lpstr>
      <vt:lpstr>Kinetochore</vt:lpstr>
      <vt:lpstr>تصنيف الكروموسومات Chromosomes Classification انواع الكروموسومات Types  of    Chromosomes</vt:lpstr>
      <vt:lpstr> انواع الكروموسومات  حسب الشكلShape (موضع السنترومير) </vt:lpstr>
      <vt:lpstr> انواع الكروموسومات  حسب الشكلShape (موضع السنترومير) </vt:lpstr>
      <vt:lpstr>انواع الكروموسومات  حسب الشكلShape (موضع السنترومير) </vt:lpstr>
      <vt:lpstr>انواع الكروموسومات حسب التركيب والوظيفة</vt:lpstr>
      <vt:lpstr>تصنيف الكروموسومات  حسب التركيب والوظيفة  الكروماتين المتباين  Heterochromatin  والكروماتين الحقيقي Euochromatin </vt:lpstr>
      <vt:lpstr>طريقة التحزم     G G-Banding</vt:lpstr>
      <vt:lpstr>مناطق الكروموسوم</vt:lpstr>
      <vt:lpstr>عرض تقديمي في PowerPoint</vt:lpstr>
      <vt:lpstr>الهيئة الكروموسوميةKaryotype   </vt:lpstr>
      <vt:lpstr>عرض تقديمي في PowerPoint</vt:lpstr>
      <vt:lpstr>Karyotype</vt:lpstr>
      <vt:lpstr>الهيئة الكروموسومية Karyotype (شخص طبيعي)</vt:lpstr>
      <vt:lpstr>متلازمة تيرنرTurner syndrome (monosomy)</vt:lpstr>
      <vt:lpstr>متلازمة ادوارد Edward Syndrome</vt:lpstr>
      <vt:lpstr>الكاريوتايب لشخص مصاب بمتلازمة كلاينفلتر </vt:lpstr>
      <vt:lpstr>شخص نوع الخلل بهذا الكاريوتايب ؟ </vt:lpstr>
      <vt:lpstr>اسئلة تدريبية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ahmed</dc:creator>
  <cp:lastModifiedBy>ahmed</cp:lastModifiedBy>
  <cp:revision>77</cp:revision>
  <dcterms:created xsi:type="dcterms:W3CDTF">2020-03-25T12:42:23Z</dcterms:created>
  <dcterms:modified xsi:type="dcterms:W3CDTF">2022-03-01T19:33:48Z</dcterms:modified>
</cp:coreProperties>
</file>